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018" r:id="rId1"/>
    <p:sldMasterId id="2147484049" r:id="rId2"/>
    <p:sldMasterId id="2147484051" r:id="rId3"/>
    <p:sldMasterId id="2147484053" r:id="rId4"/>
  </p:sldMasterIdLst>
  <p:notesMasterIdLst>
    <p:notesMasterId r:id="rId59"/>
  </p:notesMasterIdLst>
  <p:handoutMasterIdLst>
    <p:handoutMasterId r:id="rId60"/>
  </p:handoutMasterIdLst>
  <p:sldIdLst>
    <p:sldId id="666" r:id="rId5"/>
    <p:sldId id="758" r:id="rId6"/>
    <p:sldId id="759" r:id="rId7"/>
    <p:sldId id="908" r:id="rId8"/>
    <p:sldId id="718" r:id="rId9"/>
    <p:sldId id="784" r:id="rId10"/>
    <p:sldId id="948" r:id="rId11"/>
    <p:sldId id="949" r:id="rId12"/>
    <p:sldId id="950" r:id="rId13"/>
    <p:sldId id="951" r:id="rId14"/>
    <p:sldId id="952" r:id="rId15"/>
    <p:sldId id="953" r:id="rId16"/>
    <p:sldId id="954" r:id="rId17"/>
    <p:sldId id="955" r:id="rId18"/>
    <p:sldId id="956" r:id="rId19"/>
    <p:sldId id="957" r:id="rId20"/>
    <p:sldId id="946" r:id="rId21"/>
    <p:sldId id="958" r:id="rId22"/>
    <p:sldId id="959" r:id="rId23"/>
    <p:sldId id="960" r:id="rId24"/>
    <p:sldId id="961" r:id="rId25"/>
    <p:sldId id="962" r:id="rId26"/>
    <p:sldId id="963" r:id="rId27"/>
    <p:sldId id="947" r:id="rId28"/>
    <p:sldId id="964" r:id="rId29"/>
    <p:sldId id="965" r:id="rId30"/>
    <p:sldId id="966" r:id="rId31"/>
    <p:sldId id="967" r:id="rId32"/>
    <p:sldId id="968" r:id="rId33"/>
    <p:sldId id="969" r:id="rId34"/>
    <p:sldId id="970" r:id="rId35"/>
    <p:sldId id="971" r:id="rId36"/>
    <p:sldId id="972" r:id="rId37"/>
    <p:sldId id="973" r:id="rId38"/>
    <p:sldId id="974" r:id="rId39"/>
    <p:sldId id="873" r:id="rId40"/>
    <p:sldId id="874" r:id="rId41"/>
    <p:sldId id="875" r:id="rId42"/>
    <p:sldId id="876" r:id="rId43"/>
    <p:sldId id="976" r:id="rId44"/>
    <p:sldId id="977" r:id="rId45"/>
    <p:sldId id="978" r:id="rId46"/>
    <p:sldId id="861" r:id="rId47"/>
    <p:sldId id="862" r:id="rId48"/>
    <p:sldId id="863" r:id="rId49"/>
    <p:sldId id="864" r:id="rId50"/>
    <p:sldId id="865" r:id="rId51"/>
    <p:sldId id="869" r:id="rId52"/>
    <p:sldId id="870" r:id="rId53"/>
    <p:sldId id="867" r:id="rId54"/>
    <p:sldId id="868" r:id="rId55"/>
    <p:sldId id="777" r:id="rId56"/>
    <p:sldId id="851" r:id="rId57"/>
    <p:sldId id="975" r:id="rId5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61"/>
      <p:bold r:id="rId62"/>
      <p:italic r:id="rId63"/>
      <p:boldItalic r:id="rId64"/>
    </p:embeddedFont>
    <p:embeddedFont>
      <p:font typeface="맑은 고딕" panose="020B0503020000020004" pitchFamily="50" charset="-127"/>
      <p:regular r:id="rId65"/>
      <p:bold r:id="rId66"/>
    </p:embeddedFont>
    <p:embeddedFont>
      <p:font typeface="나눔고딕" panose="020D0604000000000000" pitchFamily="50" charset="-127"/>
      <p:regular r:id="rId67"/>
      <p:bold r:id="rId68"/>
    </p:embeddedFont>
    <p:embeddedFont>
      <p:font typeface="나눔바른고딕" panose="020B0600000101010101" charset="-127"/>
      <p:regular r:id="rId69"/>
      <p:bold r:id="rId70"/>
    </p:embeddedFont>
    <p:embeddedFont>
      <p:font typeface="나눔명조 ExtraBold" panose="02020603020101020101" pitchFamily="18" charset="-127"/>
      <p:bold r:id="rId71"/>
    </p:embeddedFont>
  </p:embeddedFontLst>
  <p:defaultTextStyle>
    <a:defPPr>
      <a:defRPr lang="ko-KR"/>
    </a:defPPr>
    <a:lvl1pPr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610729" indent="-202632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1222874" indent="-406680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835019" indent="-610729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2447164" indent="-814777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040484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448580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2856677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264774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3072" userDrawn="1">
          <p15:clr>
            <a:srgbClr val="A4A3A4"/>
          </p15:clr>
        </p15:guide>
        <p15:guide id="4" orient="horz" pos="1008" userDrawn="1">
          <p15:clr>
            <a:srgbClr val="A4A3A4"/>
          </p15:clr>
        </p15:guide>
        <p15:guide id="5" orient="horz" pos="735" userDrawn="1">
          <p15:clr>
            <a:srgbClr val="A4A3A4"/>
          </p15:clr>
        </p15:guide>
        <p15:guide id="8" pos="476">
          <p15:clr>
            <a:srgbClr val="A4A3A4"/>
          </p15:clr>
        </p15:guide>
        <p15:guide id="9" pos="4150">
          <p15:clr>
            <a:srgbClr val="A4A3A4"/>
          </p15:clr>
        </p15:guide>
        <p15:guide id="10" pos="5443" userDrawn="1">
          <p15:clr>
            <a:srgbClr val="A4A3A4"/>
          </p15:clr>
        </p15:guide>
        <p15:guide id="11" pos="453" userDrawn="1">
          <p15:clr>
            <a:srgbClr val="A4A3A4"/>
          </p15:clr>
        </p15:guide>
        <p15:guide id="14" pos="612">
          <p15:clr>
            <a:srgbClr val="A4A3A4"/>
          </p15:clr>
        </p15:guide>
        <p15:guide id="18" orient="horz" pos="441">
          <p15:clr>
            <a:srgbClr val="A4A3A4"/>
          </p15:clr>
        </p15:guide>
        <p15:guide id="20" pos="499">
          <p15:clr>
            <a:srgbClr val="A4A3A4"/>
          </p15:clr>
        </p15:guide>
        <p15:guide id="21" orient="horz" pos="96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6600"/>
    <a:srgbClr val="005A7E"/>
    <a:srgbClr val="0CA0C7"/>
    <a:srgbClr val="595959"/>
    <a:srgbClr val="E3AB00"/>
    <a:srgbClr val="FFFFFF"/>
    <a:srgbClr val="0B5395"/>
    <a:srgbClr val="5D9CA9"/>
    <a:srgbClr val="089CA3"/>
    <a:srgbClr val="8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46EBDC-305B-4256-AE9B-4155B281EA4C}" v="4" dt="2021-04-28T22:10:04.44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193" autoAdjust="0"/>
    <p:restoredTop sz="91304" autoAdjust="0"/>
  </p:normalViewPr>
  <p:slideViewPr>
    <p:cSldViewPr snapToGrid="0" snapToObjects="1" showGuides="1">
      <p:cViewPr varScale="1">
        <p:scale>
          <a:sx n="83" d="100"/>
          <a:sy n="83" d="100"/>
        </p:scale>
        <p:origin x="82" y="326"/>
      </p:cViewPr>
      <p:guideLst>
        <p:guide orient="horz" pos="3072"/>
        <p:guide orient="horz" pos="1008"/>
        <p:guide orient="horz" pos="735"/>
        <p:guide pos="476"/>
        <p:guide pos="4150"/>
        <p:guide pos="5443"/>
        <p:guide pos="453"/>
        <p:guide pos="612"/>
        <p:guide orient="horz" pos="441"/>
        <p:guide pos="499"/>
        <p:guide orient="horz" pos="962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80" d="100"/>
          <a:sy n="80" d="100"/>
        </p:scale>
        <p:origin x="-2490" y="-90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font" Target="fonts/font3.fntdata"/><Relationship Id="rId68" Type="http://schemas.openxmlformats.org/officeDocument/2006/relationships/font" Target="fonts/font8.fntdata"/><Relationship Id="rId76" Type="http://schemas.microsoft.com/office/2016/11/relationships/changesInfo" Target="changesInfos/changesInfo1.xml"/><Relationship Id="rId7" Type="http://schemas.openxmlformats.org/officeDocument/2006/relationships/slide" Target="slides/slide3.xml"/><Relationship Id="rId71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font" Target="fonts/font6.fntdata"/><Relationship Id="rId7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font" Target="fonts/font1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handoutMaster" Target="handoutMasters/handoutMaster1.xml"/><Relationship Id="rId65" Type="http://schemas.openxmlformats.org/officeDocument/2006/relationships/font" Target="fonts/font5.fntdata"/><Relationship Id="rId73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font" Target="fonts/font4.fntdata"/><Relationship Id="rId69" Type="http://schemas.openxmlformats.org/officeDocument/2006/relationships/font" Target="fonts/font9.fntdata"/><Relationship Id="rId77" Type="http://schemas.microsoft.com/office/2015/10/relationships/revisionInfo" Target="revisionInfo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notesMaster" Target="notesMasters/notesMaster1.xml"/><Relationship Id="rId67" Type="http://schemas.openxmlformats.org/officeDocument/2006/relationships/font" Target="fonts/font7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font" Target="fonts/font2.fntdata"/><Relationship Id="rId70" Type="http://schemas.openxmlformats.org/officeDocument/2006/relationships/font" Target="fonts/font10.fntdata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홍필두" userId="a613eac9-2ee1-4936-8d5c-6f3d69f7b146" providerId="ADAL" clId="{7E946276-E7D6-4B0F-9D5E-458B0652C0A2}"/>
    <pc:docChg chg="delSld">
      <pc:chgData name="홍필두" userId="a613eac9-2ee1-4936-8d5c-6f3d69f7b146" providerId="ADAL" clId="{7E946276-E7D6-4B0F-9D5E-458B0652C0A2}" dt="2021-04-28T13:21:12.448" v="3" actId="47"/>
      <pc:docMkLst>
        <pc:docMk/>
      </pc:docMkLst>
      <pc:sldChg chg="del">
        <pc:chgData name="홍필두" userId="a613eac9-2ee1-4936-8d5c-6f3d69f7b146" providerId="ADAL" clId="{7E946276-E7D6-4B0F-9D5E-458B0652C0A2}" dt="2021-04-28T13:21:11.421" v="1" actId="47"/>
        <pc:sldMkLst>
          <pc:docMk/>
          <pc:sldMk cId="3538534519" sldId="754"/>
        </pc:sldMkLst>
      </pc:sldChg>
      <pc:sldChg chg="del">
        <pc:chgData name="홍필두" userId="a613eac9-2ee1-4936-8d5c-6f3d69f7b146" providerId="ADAL" clId="{7E946276-E7D6-4B0F-9D5E-458B0652C0A2}" dt="2021-04-28T13:21:12.046" v="2" actId="47"/>
        <pc:sldMkLst>
          <pc:docMk/>
          <pc:sldMk cId="4183473008" sldId="755"/>
        </pc:sldMkLst>
      </pc:sldChg>
      <pc:sldChg chg="del">
        <pc:chgData name="홍필두" userId="a613eac9-2ee1-4936-8d5c-6f3d69f7b146" providerId="ADAL" clId="{7E946276-E7D6-4B0F-9D5E-458B0652C0A2}" dt="2021-04-28T13:21:12.448" v="3" actId="47"/>
        <pc:sldMkLst>
          <pc:docMk/>
          <pc:sldMk cId="2327336267" sldId="756"/>
        </pc:sldMkLst>
      </pc:sldChg>
      <pc:sldChg chg="del">
        <pc:chgData name="홍필두" userId="a613eac9-2ee1-4936-8d5c-6f3d69f7b146" providerId="ADAL" clId="{7E946276-E7D6-4B0F-9D5E-458B0652C0A2}" dt="2021-04-28T13:21:10.906" v="0" actId="47"/>
        <pc:sldMkLst>
          <pc:docMk/>
          <pc:sldMk cId="4090281274" sldId="757"/>
        </pc:sldMkLst>
      </pc:sldChg>
      <pc:sldMasterChg chg="delSldLayout">
        <pc:chgData name="홍필두" userId="a613eac9-2ee1-4936-8d5c-6f3d69f7b146" providerId="ADAL" clId="{7E946276-E7D6-4B0F-9D5E-458B0652C0A2}" dt="2021-04-28T13:21:12.448" v="3" actId="47"/>
        <pc:sldMasterMkLst>
          <pc:docMk/>
          <pc:sldMasterMk cId="486425728" sldId="2147484018"/>
        </pc:sldMasterMkLst>
        <pc:sldLayoutChg chg="del">
          <pc:chgData name="홍필두" userId="a613eac9-2ee1-4936-8d5c-6f3d69f7b146" providerId="ADAL" clId="{7E946276-E7D6-4B0F-9D5E-458B0652C0A2}" dt="2021-04-28T13:21:12.448" v="3" actId="47"/>
          <pc:sldLayoutMkLst>
            <pc:docMk/>
            <pc:sldMasterMk cId="486425728" sldId="2147484018"/>
            <pc:sldLayoutMk cId="1436387992" sldId="2147484048"/>
          </pc:sldLayoutMkLst>
        </pc:sldLayoutChg>
      </pc:sldMasterChg>
    </pc:docChg>
  </pc:docChgLst>
  <pc:docChgLst>
    <pc:chgData name="홍필두" userId="a613eac9-2ee1-4936-8d5c-6f3d69f7b146" providerId="ADAL" clId="{A246EBDC-305B-4256-AE9B-4155B281EA4C}"/>
    <pc:docChg chg="custSel modSld">
      <pc:chgData name="홍필두" userId="a613eac9-2ee1-4936-8d5c-6f3d69f7b146" providerId="ADAL" clId="{A246EBDC-305B-4256-AE9B-4155B281EA4C}" dt="2021-04-28T22:10:05.455" v="63" actId="20577"/>
      <pc:docMkLst>
        <pc:docMk/>
      </pc:docMkLst>
      <pc:sldChg chg="delSp modSp mod">
        <pc:chgData name="홍필두" userId="a613eac9-2ee1-4936-8d5c-6f3d69f7b146" providerId="ADAL" clId="{A246EBDC-305B-4256-AE9B-4155B281EA4C}" dt="2021-04-28T22:09:12.447" v="41" actId="478"/>
        <pc:sldMkLst>
          <pc:docMk/>
          <pc:sldMk cId="2648673182" sldId="784"/>
        </pc:sldMkLst>
        <pc:spChg chg="mod">
          <ac:chgData name="홍필두" userId="a613eac9-2ee1-4936-8d5c-6f3d69f7b146" providerId="ADAL" clId="{A246EBDC-305B-4256-AE9B-4155B281EA4C}" dt="2021-04-28T22:09:08.608" v="40" actId="20577"/>
          <ac:spMkLst>
            <pc:docMk/>
            <pc:sldMk cId="2648673182" sldId="784"/>
            <ac:spMk id="13" creationId="{D65187AB-FBF8-4834-A666-FBA54666A6DB}"/>
          </ac:spMkLst>
        </pc:spChg>
        <pc:spChg chg="del">
          <ac:chgData name="홍필두" userId="a613eac9-2ee1-4936-8d5c-6f3d69f7b146" providerId="ADAL" clId="{A246EBDC-305B-4256-AE9B-4155B281EA4C}" dt="2021-04-28T22:09:12.447" v="41" actId="478"/>
          <ac:spMkLst>
            <pc:docMk/>
            <pc:sldMk cId="2648673182" sldId="784"/>
            <ac:spMk id="14" creationId="{65098F2B-651D-4F2F-8666-F6EA8D1BCD37}"/>
          </ac:spMkLst>
        </pc:spChg>
        <pc:spChg chg="del">
          <ac:chgData name="홍필두" userId="a613eac9-2ee1-4936-8d5c-6f3d69f7b146" providerId="ADAL" clId="{A246EBDC-305B-4256-AE9B-4155B281EA4C}" dt="2021-04-28T22:09:12.447" v="41" actId="478"/>
          <ac:spMkLst>
            <pc:docMk/>
            <pc:sldMk cId="2648673182" sldId="784"/>
            <ac:spMk id="15" creationId="{00000000-0000-0000-0000-000000000000}"/>
          </ac:spMkLst>
        </pc:spChg>
      </pc:sldChg>
      <pc:sldChg chg="delSp modSp mod">
        <pc:chgData name="홍필두" userId="a613eac9-2ee1-4936-8d5c-6f3d69f7b146" providerId="ADAL" clId="{A246EBDC-305B-4256-AE9B-4155B281EA4C}" dt="2021-04-28T22:10:05.455" v="63" actId="20577"/>
        <pc:sldMkLst>
          <pc:docMk/>
          <pc:sldMk cId="3998310657" sldId="867"/>
        </pc:sldMkLst>
        <pc:spChg chg="del">
          <ac:chgData name="홍필두" userId="a613eac9-2ee1-4936-8d5c-6f3d69f7b146" providerId="ADAL" clId="{A246EBDC-305B-4256-AE9B-4155B281EA4C}" dt="2021-04-28T22:09:49.459" v="43" actId="478"/>
          <ac:spMkLst>
            <pc:docMk/>
            <pc:sldMk cId="3998310657" sldId="867"/>
            <ac:spMk id="27" creationId="{C3658657-06B1-4D47-9D41-5073F9B1CDC0}"/>
          </ac:spMkLst>
        </pc:spChg>
        <pc:spChg chg="mod">
          <ac:chgData name="홍필두" userId="a613eac9-2ee1-4936-8d5c-6f3d69f7b146" providerId="ADAL" clId="{A246EBDC-305B-4256-AE9B-4155B281EA4C}" dt="2021-04-28T22:10:05.455" v="63" actId="20577"/>
          <ac:spMkLst>
            <pc:docMk/>
            <pc:sldMk cId="3998310657" sldId="867"/>
            <ac:spMk id="28" creationId="{5F5CEE92-2917-42B3-95D4-217D979401F6}"/>
          </ac:spMkLst>
        </pc:spChg>
        <pc:spChg chg="del">
          <ac:chgData name="홍필두" userId="a613eac9-2ee1-4936-8d5c-6f3d69f7b146" providerId="ADAL" clId="{A246EBDC-305B-4256-AE9B-4155B281EA4C}" dt="2021-04-28T22:09:41.095" v="42" actId="478"/>
          <ac:spMkLst>
            <pc:docMk/>
            <pc:sldMk cId="3998310657" sldId="867"/>
            <ac:spMk id="38" creationId="{00000000-0000-0000-0000-000000000000}"/>
          </ac:spMkLst>
        </pc:spChg>
      </pc:sldChg>
      <pc:sldChg chg="delSp modSp mod">
        <pc:chgData name="홍필두" userId="a613eac9-2ee1-4936-8d5c-6f3d69f7b146" providerId="ADAL" clId="{A246EBDC-305B-4256-AE9B-4155B281EA4C}" dt="2021-04-28T22:08:56.460" v="36" actId="20577"/>
        <pc:sldMkLst>
          <pc:docMk/>
          <pc:sldMk cId="2132505657" sldId="908"/>
        </pc:sldMkLst>
        <pc:spChg chg="mod">
          <ac:chgData name="홍필두" userId="a613eac9-2ee1-4936-8d5c-6f3d69f7b146" providerId="ADAL" clId="{A246EBDC-305B-4256-AE9B-4155B281EA4C}" dt="2021-04-28T22:08:48.853" v="32"/>
          <ac:spMkLst>
            <pc:docMk/>
            <pc:sldMk cId="2132505657" sldId="908"/>
            <ac:spMk id="8" creationId="{00000000-0000-0000-0000-000000000000}"/>
          </ac:spMkLst>
        </pc:spChg>
        <pc:spChg chg="del mod">
          <ac:chgData name="홍필두" userId="a613eac9-2ee1-4936-8d5c-6f3d69f7b146" providerId="ADAL" clId="{A246EBDC-305B-4256-AE9B-4155B281EA4C}" dt="2021-04-28T22:08:52.709" v="34" actId="478"/>
          <ac:spMkLst>
            <pc:docMk/>
            <pc:sldMk cId="2132505657" sldId="908"/>
            <ac:spMk id="9" creationId="{B2C1537F-ED54-4F1D-9CD3-3AC810096926}"/>
          </ac:spMkLst>
        </pc:spChg>
        <pc:spChg chg="del">
          <ac:chgData name="홍필두" userId="a613eac9-2ee1-4936-8d5c-6f3d69f7b146" providerId="ADAL" clId="{A246EBDC-305B-4256-AE9B-4155B281EA4C}" dt="2021-04-28T22:08:37.053" v="0" actId="478"/>
          <ac:spMkLst>
            <pc:docMk/>
            <pc:sldMk cId="2132505657" sldId="908"/>
            <ac:spMk id="10" creationId="{8064F8BA-DAFF-44AD-88F6-E4B3790B0538}"/>
          </ac:spMkLst>
        </pc:spChg>
        <pc:spChg chg="del">
          <ac:chgData name="홍필두" userId="a613eac9-2ee1-4936-8d5c-6f3d69f7b146" providerId="ADAL" clId="{A246EBDC-305B-4256-AE9B-4155B281EA4C}" dt="2021-04-28T22:08:38.544" v="1" actId="478"/>
          <ac:spMkLst>
            <pc:docMk/>
            <pc:sldMk cId="2132505657" sldId="908"/>
            <ac:spMk id="11" creationId="{00000000-0000-0000-0000-000000000000}"/>
          </ac:spMkLst>
        </pc:spChg>
        <pc:spChg chg="del">
          <ac:chgData name="홍필두" userId="a613eac9-2ee1-4936-8d5c-6f3d69f7b146" providerId="ADAL" clId="{A246EBDC-305B-4256-AE9B-4155B281EA4C}" dt="2021-04-28T22:08:53.809" v="35" actId="478"/>
          <ac:spMkLst>
            <pc:docMk/>
            <pc:sldMk cId="2132505657" sldId="908"/>
            <ac:spMk id="12" creationId="{00000000-0000-0000-0000-000000000000}"/>
          </ac:spMkLst>
        </pc:spChg>
        <pc:spChg chg="mod">
          <ac:chgData name="홍필두" userId="a613eac9-2ee1-4936-8d5c-6f3d69f7b146" providerId="ADAL" clId="{A246EBDC-305B-4256-AE9B-4155B281EA4C}" dt="2021-04-28T22:08:56.460" v="36" actId="20577"/>
          <ac:spMkLst>
            <pc:docMk/>
            <pc:sldMk cId="2132505657" sldId="908"/>
            <ac:spMk id="17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E8261E25-081D-4C5A-8716-1DC610374E55}" type="datetimeFigureOut"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>
                <a:defRPr/>
              </a:pPr>
              <a:t>2021-04-29</a:t>
            </a:fld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318A0F64-6AB9-455F-9A8E-3C08DF270BF9}" type="slidenum"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>
                <a:defRPr/>
              </a:pPr>
              <a:t>‹#›</a:t>
            </a:fld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53441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jpg>
</file>

<file path=ppt/media/image20.jpeg>
</file>

<file path=ppt/media/image21.jpeg>
</file>

<file path=ppt/media/image22.png>
</file>

<file path=ppt/media/image3.jpg>
</file>

<file path=ppt/media/image5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3FE9E83B-E7B2-411D-B50F-DEE588387600}" type="datetimeFigureOut">
              <a:rPr lang="ko-KR" altLang="en-US" smtClean="0"/>
              <a:pPr/>
              <a:t>2021-04-29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C47ADE0C-8374-4929-84AC-1747627FA5E7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64378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eaLnBrk="1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FontTx/>
              <a:buNone/>
            </a:pP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9876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인트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913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1337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인트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8835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들어가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</p:spTree>
    <p:extLst>
      <p:ext uri="{BB962C8B-B14F-4D97-AF65-F5344CB8AC3E}">
        <p14:creationId xmlns:p14="http://schemas.microsoft.com/office/powerpoint/2010/main" val="28006712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전학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224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1584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 bwMode="auto">
          <a:xfrm>
            <a:off x="524922" y="-11689"/>
            <a:ext cx="8627029" cy="495207"/>
          </a:xfrm>
          <a:prstGeom prst="rect">
            <a:avLst/>
          </a:prstGeom>
          <a:solidFill>
            <a:srgbClr val="ECECEC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 userDrawn="1"/>
        </p:nvSpPr>
        <p:spPr bwMode="auto">
          <a:xfrm>
            <a:off x="-10938" y="-11689"/>
            <a:ext cx="535860" cy="495207"/>
          </a:xfrm>
          <a:prstGeom prst="rect">
            <a:avLst/>
          </a:prstGeom>
          <a:solidFill>
            <a:srgbClr val="0CA0C7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6398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평가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sp>
        <p:nvSpPr>
          <p:cNvPr id="4" name="직사각형 3"/>
          <p:cNvSpPr>
            <a:spLocks noChangeArrowheads="1"/>
          </p:cNvSpPr>
          <p:nvPr userDrawn="1"/>
        </p:nvSpPr>
        <p:spPr bwMode="auto">
          <a:xfrm>
            <a:off x="244559" y="459617"/>
            <a:ext cx="947263" cy="1053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dirty="0">
                <a:solidFill>
                  <a:prstClr val="white">
                    <a:lumMod val="75000"/>
                  </a:prstClr>
                </a:solidFill>
                <a:latin typeface="나눔바른고딕"/>
                <a:ea typeface="나눔바른고딕"/>
              </a:rPr>
              <a:t>학습</a:t>
            </a:r>
            <a:endParaRPr kumimoji="0" lang="en-US" altLang="ko-KR" sz="3000" dirty="0">
              <a:solidFill>
                <a:prstClr val="white">
                  <a:lumMod val="75000"/>
                </a:prstClr>
              </a:solidFill>
              <a:latin typeface="나눔바른고딕"/>
              <a:ea typeface="나눔바른고딕"/>
            </a:endParaRPr>
          </a:p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b="1" dirty="0">
                <a:solidFill>
                  <a:prstClr val="white"/>
                </a:solidFill>
                <a:latin typeface="나눔바른고딕"/>
                <a:ea typeface="나눔바른고딕"/>
              </a:rPr>
              <a:t>평가</a:t>
            </a:r>
            <a:endParaRPr kumimoji="0" lang="en-US" altLang="ko-KR" sz="3000" b="1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</p:spTree>
    <p:extLst>
      <p:ext uri="{BB962C8B-B14F-4D97-AF65-F5344CB8AC3E}">
        <p14:creationId xmlns:p14="http://schemas.microsoft.com/office/powerpoint/2010/main" val="41003799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정리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sp>
        <p:nvSpPr>
          <p:cNvPr id="4" name="직사각형 3"/>
          <p:cNvSpPr/>
          <p:nvPr userDrawn="1"/>
        </p:nvSpPr>
        <p:spPr bwMode="auto">
          <a:xfrm>
            <a:off x="7317" y="161925"/>
            <a:ext cx="5355258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직사각형 5"/>
          <p:cNvSpPr>
            <a:spLocks noChangeArrowheads="1"/>
          </p:cNvSpPr>
          <p:nvPr userDrawn="1"/>
        </p:nvSpPr>
        <p:spPr bwMode="auto">
          <a:xfrm>
            <a:off x="602433" y="175226"/>
            <a:ext cx="200520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800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정리하기</a:t>
            </a:r>
            <a:endParaRPr kumimoji="0" lang="ko-KR" altLang="en-US" sz="2800" b="1" kern="0" dirty="0">
              <a:solidFill>
                <a:sysClr val="window" lastClr="FFFF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직각 삼각형 6"/>
          <p:cNvSpPr/>
          <p:nvPr userDrawn="1"/>
        </p:nvSpPr>
        <p:spPr bwMode="auto">
          <a:xfrm flipH="1">
            <a:off x="4748100" y="170766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직사각형 7"/>
          <p:cNvSpPr/>
          <p:nvPr userDrawn="1"/>
        </p:nvSpPr>
        <p:spPr bwMode="auto">
          <a:xfrm>
            <a:off x="0" y="16192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0568" y="227093"/>
            <a:ext cx="374258" cy="43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3202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53446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1756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들어가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713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전학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342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31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 bwMode="auto">
          <a:xfrm>
            <a:off x="524922" y="-11689"/>
            <a:ext cx="8627029" cy="495207"/>
          </a:xfrm>
          <a:prstGeom prst="rect">
            <a:avLst/>
          </a:prstGeom>
          <a:solidFill>
            <a:srgbClr val="ECECEC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3" name="직사각형 2"/>
          <p:cNvSpPr/>
          <p:nvPr userDrawn="1"/>
        </p:nvSpPr>
        <p:spPr bwMode="auto">
          <a:xfrm>
            <a:off x="-10938" y="-11689"/>
            <a:ext cx="535860" cy="495207"/>
          </a:xfrm>
          <a:prstGeom prst="rect">
            <a:avLst/>
          </a:prstGeom>
          <a:solidFill>
            <a:srgbClr val="0CA0C7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schemeClr val="tx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81214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평가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  <p:sp>
        <p:nvSpPr>
          <p:cNvPr id="4" name="직사각형 3"/>
          <p:cNvSpPr>
            <a:spLocks noChangeArrowheads="1"/>
          </p:cNvSpPr>
          <p:nvPr userDrawn="1"/>
        </p:nvSpPr>
        <p:spPr bwMode="auto">
          <a:xfrm>
            <a:off x="244559" y="459617"/>
            <a:ext cx="947263" cy="1053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dirty="0">
                <a:solidFill>
                  <a:prstClr val="white">
                    <a:lumMod val="75000"/>
                  </a:prstClr>
                </a:solidFill>
                <a:latin typeface="+mn-ea"/>
                <a:ea typeface="+mn-ea"/>
              </a:rPr>
              <a:t>학습</a:t>
            </a:r>
            <a:endParaRPr kumimoji="0" lang="en-US" altLang="ko-KR" sz="3000" dirty="0">
              <a:solidFill>
                <a:prstClr val="white">
                  <a:lumMod val="75000"/>
                </a:prstClr>
              </a:solidFill>
              <a:latin typeface="+mn-ea"/>
              <a:ea typeface="+mn-ea"/>
            </a:endParaRPr>
          </a:p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b="1" dirty="0">
                <a:solidFill>
                  <a:prstClr val="white"/>
                </a:solidFill>
                <a:latin typeface="+mn-ea"/>
                <a:ea typeface="+mn-ea"/>
              </a:rPr>
              <a:t>평가</a:t>
            </a:r>
            <a:endParaRPr kumimoji="0" lang="en-US" altLang="ko-KR" sz="3000" b="1" dirty="0">
              <a:solidFill>
                <a:prstClr val="white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77927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정리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  <p:sp>
        <p:nvSpPr>
          <p:cNvPr id="4" name="직사각형 3"/>
          <p:cNvSpPr/>
          <p:nvPr userDrawn="1"/>
        </p:nvSpPr>
        <p:spPr bwMode="auto">
          <a:xfrm>
            <a:off x="7317" y="161925"/>
            <a:ext cx="5355258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n-cs"/>
            </a:endParaRPr>
          </a:p>
        </p:txBody>
      </p:sp>
      <p:sp>
        <p:nvSpPr>
          <p:cNvPr id="6" name="직사각형 5"/>
          <p:cNvSpPr>
            <a:spLocks noChangeArrowheads="1"/>
          </p:cNvSpPr>
          <p:nvPr userDrawn="1"/>
        </p:nvSpPr>
        <p:spPr bwMode="auto">
          <a:xfrm>
            <a:off x="602433" y="175226"/>
            <a:ext cx="200520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l" defTabSz="129117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정리하기</a:t>
            </a:r>
            <a:endParaRPr kumimoji="0" lang="ko-KR" altLang="en-US" sz="28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직각 삼각형 6"/>
          <p:cNvSpPr/>
          <p:nvPr userDrawn="1"/>
        </p:nvSpPr>
        <p:spPr bwMode="auto">
          <a:xfrm flipH="1">
            <a:off x="4748100" y="170766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n-cs"/>
            </a:endParaRPr>
          </a:p>
        </p:txBody>
      </p:sp>
      <p:sp>
        <p:nvSpPr>
          <p:cNvPr id="8" name="직사각형 7"/>
          <p:cNvSpPr/>
          <p:nvPr userDrawn="1"/>
        </p:nvSpPr>
        <p:spPr bwMode="auto">
          <a:xfrm>
            <a:off x="0" y="16192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n-cs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0568" y="227093"/>
            <a:ext cx="374258" cy="43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343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047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3690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6425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8" r:id="rId1"/>
    <p:sldLayoutId id="2147484039" r:id="rId2"/>
    <p:sldLayoutId id="2147484044" r:id="rId3"/>
    <p:sldLayoutId id="2147484043" r:id="rId4"/>
    <p:sldLayoutId id="2147484024" r:id="rId5"/>
    <p:sldLayoutId id="2147484046" r:id="rId6"/>
    <p:sldLayoutId id="2147484042" r:id="rId7"/>
    <p:sldLayoutId id="2147484047" r:id="rId8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62713" cy="514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821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0" r:id="rId1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 bwMode="auto">
          <a:xfrm>
            <a:off x="524922" y="-11689"/>
            <a:ext cx="8627029" cy="495207"/>
          </a:xfrm>
          <a:prstGeom prst="rect">
            <a:avLst/>
          </a:prstGeom>
          <a:solidFill>
            <a:srgbClr val="ECECEC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직사각형 4"/>
          <p:cNvSpPr/>
          <p:nvPr userDrawn="1"/>
        </p:nvSpPr>
        <p:spPr bwMode="auto">
          <a:xfrm>
            <a:off x="-10938" y="-11689"/>
            <a:ext cx="535860" cy="495207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4573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2" r:id="rId1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431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4" r:id="rId1"/>
    <p:sldLayoutId id="2147484055" r:id="rId2"/>
    <p:sldLayoutId id="2147484056" r:id="rId3"/>
    <p:sldLayoutId id="2147484057" r:id="rId4"/>
    <p:sldLayoutId id="2147484058" r:id="rId5"/>
    <p:sldLayoutId id="2147484059" r:id="rId6"/>
    <p:sldLayoutId id="2147484060" r:id="rId7"/>
    <p:sldLayoutId id="2147484061" r:id="rId8"/>
    <p:sldLayoutId id="2147484062" r:id="rId9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19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.png"/><Relationship Id="rId4" Type="http://schemas.openxmlformats.org/officeDocument/2006/relationships/image" Target="../media/image1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3.jpeg"/><Relationship Id="rId7" Type="http://schemas.openxmlformats.org/officeDocument/2006/relationships/image" Target="../media/image17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jpeg"/><Relationship Id="rId7" Type="http://schemas.openxmlformats.org/officeDocument/2006/relationships/image" Target="../media/image17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jpeg"/><Relationship Id="rId7" Type="http://schemas.openxmlformats.org/officeDocument/2006/relationships/image" Target="../media/image17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20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2.jpeg"/><Relationship Id="rId7" Type="http://schemas.openxmlformats.org/officeDocument/2006/relationships/image" Target="../media/image16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jpeg"/><Relationship Id="rId5" Type="http://schemas.openxmlformats.org/officeDocument/2006/relationships/image" Target="../media/image21.jpeg"/><Relationship Id="rId4" Type="http://schemas.openxmlformats.org/officeDocument/2006/relationships/image" Target="../media/image13.jpe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7" Type="http://schemas.openxmlformats.org/officeDocument/2006/relationships/image" Target="../media/image17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065183" y="3310819"/>
            <a:ext cx="52180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200" b="1" dirty="0">
                <a:solidFill>
                  <a:prstClr val="black"/>
                </a:solidFill>
                <a:latin typeface="+mn-ea"/>
                <a:ea typeface="+mn-ea"/>
              </a:rPr>
              <a:t>연산자</a:t>
            </a:r>
          </a:p>
        </p:txBody>
      </p:sp>
      <p:grpSp>
        <p:nvGrpSpPr>
          <p:cNvPr id="13" name="그룹 12"/>
          <p:cNvGrpSpPr/>
          <p:nvPr/>
        </p:nvGrpSpPr>
        <p:grpSpPr>
          <a:xfrm>
            <a:off x="193939" y="3313095"/>
            <a:ext cx="1041598" cy="650245"/>
            <a:chOff x="2396447" y="3233587"/>
            <a:chExt cx="1041598" cy="650245"/>
          </a:xfrm>
        </p:grpSpPr>
        <p:sp>
          <p:nvSpPr>
            <p:cNvPr id="14" name="타원 13"/>
            <p:cNvSpPr/>
            <p:nvPr/>
          </p:nvSpPr>
          <p:spPr bwMode="auto">
            <a:xfrm>
              <a:off x="2584174" y="3233587"/>
              <a:ext cx="650245" cy="650245"/>
            </a:xfrm>
            <a:prstGeom prst="ellipse">
              <a:avLst/>
            </a:prstGeom>
            <a:solidFill>
              <a:srgbClr val="1EB9EE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396447" y="3307742"/>
              <a:ext cx="104159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</a:rPr>
                <a:t>04</a:t>
              </a: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06842" y="2727196"/>
            <a:ext cx="280831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2200" b="1" dirty="0" err="1">
                <a:solidFill>
                  <a:srgbClr val="1EB9EE"/>
                </a:solidFill>
                <a:latin typeface="+mn-ea"/>
                <a:ea typeface="+mn-ea"/>
              </a:rPr>
              <a:t>파이썬</a:t>
            </a:r>
            <a:r>
              <a:rPr kumimoji="0" lang="ko-KR" altLang="en-US" sz="2200" b="1" dirty="0">
                <a:solidFill>
                  <a:srgbClr val="1EB9EE"/>
                </a:solidFill>
                <a:latin typeface="+mn-ea"/>
                <a:ea typeface="+mn-ea"/>
              </a:rPr>
              <a:t> 기초</a:t>
            </a:r>
            <a:endParaRPr kumimoji="0" lang="en-US" altLang="ko-KR" sz="2200" b="1" dirty="0">
              <a:solidFill>
                <a:srgbClr val="1EB9EE"/>
              </a:solidFill>
              <a:latin typeface="+mn-ea"/>
              <a:ea typeface="+mn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0638" y="4049483"/>
            <a:ext cx="1889924" cy="67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96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복합형태 대입 연산자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BEE0DBF-4232-4423-9F99-7A39D1A5A090}"/>
              </a:ext>
            </a:extLst>
          </p:cNvPr>
          <p:cNvSpPr/>
          <p:nvPr/>
        </p:nvSpPr>
        <p:spPr bwMode="auto">
          <a:xfrm>
            <a:off x="1255311" y="706489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en-US" altLang="ko-KR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a,b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=</a:t>
            </a:r>
            <a:r>
              <a:rPr kumimoji="0" lang="en-US" altLang="ko-KR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b,a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</a:t>
            </a:r>
            <a:r>
              <a:rPr kumimoji="0" lang="en-US" altLang="ko-KR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a,b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변수의 값을 서로 바꿀 수 있음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7A792D9-0CAF-4BCC-BD76-E47EC37766EB}"/>
              </a:ext>
            </a:extLst>
          </p:cNvPr>
          <p:cNvGrpSpPr/>
          <p:nvPr/>
        </p:nvGrpSpPr>
        <p:grpSpPr>
          <a:xfrm>
            <a:off x="719572" y="706490"/>
            <a:ext cx="507705" cy="497174"/>
            <a:chOff x="593089" y="1058864"/>
            <a:chExt cx="507705" cy="497174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7ED6D825-F013-4ABE-96A4-A7771E864330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66C824FF-8CDF-448A-A1F6-579576642D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935C6AE-2381-4EBC-91D4-065CF041F5B2}"/>
              </a:ext>
            </a:extLst>
          </p:cNvPr>
          <p:cNvGrpSpPr/>
          <p:nvPr/>
        </p:nvGrpSpPr>
        <p:grpSpPr>
          <a:xfrm>
            <a:off x="702526" y="1352974"/>
            <a:ext cx="5890479" cy="2245279"/>
            <a:chOff x="702526" y="2051169"/>
            <a:chExt cx="5890479" cy="3846048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CCB4CD8A-BDB8-4A39-A647-0EAB4259F1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557CEE1F-6375-4E5E-8D80-0A65667286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6"/>
              <a:ext cx="5890479" cy="3206929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60546CF6-A114-480B-A032-D78941EAF5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5716941"/>
              <a:ext cx="5890479" cy="180276"/>
            </a:xfrm>
            <a:prstGeom prst="rect">
              <a:avLst/>
            </a:prstGeom>
          </p:spPr>
        </p:pic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665ABE5-BB71-4886-A799-510DE6B41613}"/>
              </a:ext>
            </a:extLst>
          </p:cNvPr>
          <p:cNvSpPr/>
          <p:nvPr/>
        </p:nvSpPr>
        <p:spPr bwMode="auto">
          <a:xfrm>
            <a:off x="702525" y="1499197"/>
            <a:ext cx="5753933" cy="2913926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a=1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b=2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a,b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(1, 2)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a,b=b,a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a,b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(2, 1)</a:t>
            </a:r>
            <a:endParaRPr lang="en-US" altLang="ko-KR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280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복합형태 대입 연산자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BEE0DBF-4232-4423-9F99-7A39D1A5A090}"/>
              </a:ext>
            </a:extLst>
          </p:cNvPr>
          <p:cNvSpPr/>
          <p:nvPr/>
        </p:nvSpPr>
        <p:spPr bwMode="auto">
          <a:xfrm>
            <a:off x="1255311" y="706489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여러 변수의 값을 한번에 대입할 수 있음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7A792D9-0CAF-4BCC-BD76-E47EC37766EB}"/>
              </a:ext>
            </a:extLst>
          </p:cNvPr>
          <p:cNvGrpSpPr/>
          <p:nvPr/>
        </p:nvGrpSpPr>
        <p:grpSpPr>
          <a:xfrm>
            <a:off x="719572" y="706490"/>
            <a:ext cx="507705" cy="497174"/>
            <a:chOff x="593089" y="1058864"/>
            <a:chExt cx="507705" cy="497174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7ED6D825-F013-4ABE-96A4-A7771E864330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66C824FF-8CDF-448A-A1F6-579576642D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9E9D5EB-E043-456C-A627-CCE44E312CCA}"/>
              </a:ext>
            </a:extLst>
          </p:cNvPr>
          <p:cNvGrpSpPr/>
          <p:nvPr/>
        </p:nvGrpSpPr>
        <p:grpSpPr>
          <a:xfrm>
            <a:off x="702526" y="1352974"/>
            <a:ext cx="5890479" cy="1251334"/>
            <a:chOff x="702526" y="2051169"/>
            <a:chExt cx="5890479" cy="2143470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5454FCDA-38DB-4683-8335-D63DB860DF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5F13D4DA-13B8-463A-98BC-B5BD7A67B5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1603464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53C02FEA-2BD8-4A64-AA01-2F04C23E3B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4014363"/>
              <a:ext cx="5890479" cy="180276"/>
            </a:xfrm>
            <a:prstGeom prst="rect">
              <a:avLst/>
            </a:prstGeom>
          </p:spPr>
        </p:pic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6507D0D-74C3-4992-84C4-30C309D1F7E1}"/>
              </a:ext>
            </a:extLst>
          </p:cNvPr>
          <p:cNvSpPr/>
          <p:nvPr/>
        </p:nvSpPr>
        <p:spPr bwMode="auto">
          <a:xfrm>
            <a:off x="702525" y="1489866"/>
            <a:ext cx="5753933" cy="2913926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a,b,c,d,e,f=1,2,"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안녕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","</a:t>
            </a:r>
            <a:r>
              <a:rPr lang="ko-KR" altLang="en-US" dirty="0" err="1">
                <a:latin typeface="Consolas" panose="020B0609020204030204" pitchFamily="49" charset="0"/>
                <a:ea typeface="굴림" panose="020B0600000101010101" pitchFamily="50" charset="-127"/>
              </a:rPr>
              <a:t>하셔요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",3,4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a,b,c,d,e,f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(1, 2, '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안녕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', '</a:t>
            </a:r>
            <a:r>
              <a:rPr lang="ko-KR" altLang="en-US" dirty="0" err="1">
                <a:latin typeface="Consolas" panose="020B0609020204030204" pitchFamily="49" charset="0"/>
                <a:ea typeface="굴림" panose="020B0600000101010101" pitchFamily="50" charset="-127"/>
              </a:rPr>
              <a:t>하셔요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', 3, 4)</a:t>
            </a:r>
          </a:p>
        </p:txBody>
      </p:sp>
    </p:spTree>
    <p:extLst>
      <p:ext uri="{BB962C8B-B14F-4D97-AF65-F5344CB8AC3E}">
        <p14:creationId xmlns:p14="http://schemas.microsoft.com/office/powerpoint/2010/main" val="2776662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복합형태 대입 연산자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6" name="왼쪽 중괄호 25">
            <a:extLst>
              <a:ext uri="{FF2B5EF4-FFF2-40B4-BE49-F238E27FC236}">
                <a16:creationId xmlns:a16="http://schemas.microsoft.com/office/drawing/2014/main" id="{504CC369-43CF-46FC-9C9B-BC243C470921}"/>
              </a:ext>
            </a:extLst>
          </p:cNvPr>
          <p:cNvSpPr/>
          <p:nvPr/>
        </p:nvSpPr>
        <p:spPr>
          <a:xfrm>
            <a:off x="826055" y="780370"/>
            <a:ext cx="215925" cy="987391"/>
          </a:xfrm>
          <a:prstGeom prst="leftBrace">
            <a:avLst/>
          </a:prstGeom>
          <a:noFill/>
          <a:ln w="190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none"/>
          </a:ln>
          <a:effectLst/>
        </p:spPr>
        <p:txBody>
          <a:bodyPr rtlCol="0" anchor="ctr"/>
          <a:lstStyle/>
          <a:p>
            <a:pPr algn="ctr" defTabSz="685800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35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0C8630FC-CDF1-4C68-9038-15287A0B352B}"/>
              </a:ext>
            </a:extLst>
          </p:cNvPr>
          <p:cNvSpPr/>
          <p:nvPr/>
        </p:nvSpPr>
        <p:spPr>
          <a:xfrm>
            <a:off x="903498" y="813177"/>
            <a:ext cx="554831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91174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단순 변수는 값을 대입하는 형태로 이해 가능하나</a:t>
            </a:r>
            <a:r>
              <a:rPr kumimoji="0" lang="en-US" altLang="ko-KR" b="1" kern="0" dirty="0">
                <a:solidFill>
                  <a:prstClr val="black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,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컬렉션의 경우 같은 변수를 공유하는 것으로 이해하여야 함</a:t>
            </a:r>
            <a:endParaRPr kumimoji="0" lang="en-US" altLang="ko-KR" b="1" kern="0" dirty="0">
              <a:solidFill>
                <a:prstClr val="black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28" name="왼쪽 중괄호 27">
            <a:extLst>
              <a:ext uri="{FF2B5EF4-FFF2-40B4-BE49-F238E27FC236}">
                <a16:creationId xmlns:a16="http://schemas.microsoft.com/office/drawing/2014/main" id="{849AF585-7E2A-4BC7-BC5C-134C94D242B8}"/>
              </a:ext>
            </a:extLst>
          </p:cNvPr>
          <p:cNvSpPr/>
          <p:nvPr/>
        </p:nvSpPr>
        <p:spPr>
          <a:xfrm rot="10800000">
            <a:off x="6372199" y="780369"/>
            <a:ext cx="215925" cy="987391"/>
          </a:xfrm>
          <a:prstGeom prst="leftBrace">
            <a:avLst/>
          </a:prstGeom>
          <a:noFill/>
          <a:ln w="190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none"/>
          </a:ln>
          <a:effectLst/>
        </p:spPr>
        <p:txBody>
          <a:bodyPr rtlCol="0" anchor="ctr"/>
          <a:lstStyle/>
          <a:p>
            <a:pPr algn="ctr" defTabSz="685800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35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8390AB-CC08-471A-BDBD-09BDF4E46B26}"/>
              </a:ext>
            </a:extLst>
          </p:cNvPr>
          <p:cNvSpPr/>
          <p:nvPr/>
        </p:nvSpPr>
        <p:spPr>
          <a:xfrm>
            <a:off x="3587409" y="1802486"/>
            <a:ext cx="294503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※ </a:t>
            </a:r>
            <a:r>
              <a:rPr kumimoji="0"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주의</a:t>
            </a:r>
            <a:r>
              <a:rPr kumimoji="0"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추후 다시 반복하여 나옴</a:t>
            </a:r>
            <a:endParaRPr kumimoji="0" lang="en-US" altLang="ko-KR" sz="1600" kern="0" dirty="0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0E29563A-8EB8-4CBE-BA07-6C8D758D5CB7}"/>
              </a:ext>
            </a:extLst>
          </p:cNvPr>
          <p:cNvGrpSpPr/>
          <p:nvPr/>
        </p:nvGrpSpPr>
        <p:grpSpPr>
          <a:xfrm>
            <a:off x="702526" y="2295366"/>
            <a:ext cx="5890479" cy="1982880"/>
            <a:chOff x="702526" y="2051169"/>
            <a:chExt cx="5890479" cy="3396569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C246EF81-D239-4861-9E9B-F142DEA91E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44C5085B-6591-46B6-8A1E-03952C5E74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2870583"/>
            </a:xfrm>
            <a:prstGeom prst="rect">
              <a:avLst/>
            </a:prstGeom>
          </p:spPr>
        </p:pic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A4ADCE5E-02C3-4B2A-B2A7-6358B4592A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5267462"/>
              <a:ext cx="5890479" cy="180276"/>
            </a:xfrm>
            <a:prstGeom prst="rect">
              <a:avLst/>
            </a:prstGeom>
          </p:spPr>
        </p:pic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E5B09B3B-8C11-48A3-97BD-C292F8B43CD6}"/>
              </a:ext>
            </a:extLst>
          </p:cNvPr>
          <p:cNvSpPr/>
          <p:nvPr/>
        </p:nvSpPr>
        <p:spPr bwMode="auto">
          <a:xfrm>
            <a:off x="702525" y="2460251"/>
            <a:ext cx="5753933" cy="2913926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a=b=1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a,b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(1, 1)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b=2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a,b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(1, 2)</a:t>
            </a:r>
          </a:p>
        </p:txBody>
      </p:sp>
    </p:spTree>
    <p:extLst>
      <p:ext uri="{BB962C8B-B14F-4D97-AF65-F5344CB8AC3E}">
        <p14:creationId xmlns:p14="http://schemas.microsoft.com/office/powerpoint/2010/main" val="36753420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복합형태 대입 연산자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0E29563A-8EB8-4CBE-BA07-6C8D758D5CB7}"/>
              </a:ext>
            </a:extLst>
          </p:cNvPr>
          <p:cNvGrpSpPr/>
          <p:nvPr/>
        </p:nvGrpSpPr>
        <p:grpSpPr>
          <a:xfrm>
            <a:off x="702526" y="2295366"/>
            <a:ext cx="5890479" cy="2207908"/>
            <a:chOff x="702526" y="2051169"/>
            <a:chExt cx="5890479" cy="3782031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C246EF81-D239-4861-9E9B-F142DEA91E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44C5085B-6591-46B6-8A1E-03952C5E74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3297795"/>
            </a:xfrm>
            <a:prstGeom prst="rect">
              <a:avLst/>
            </a:prstGeom>
          </p:spPr>
        </p:pic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A4ADCE5E-02C3-4B2A-B2A7-6358B4592A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5652924"/>
              <a:ext cx="5890479" cy="180276"/>
            </a:xfrm>
            <a:prstGeom prst="rect">
              <a:avLst/>
            </a:prstGeom>
          </p:spPr>
        </p:pic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E5B09B3B-8C11-48A3-97BD-C292F8B43CD6}"/>
              </a:ext>
            </a:extLst>
          </p:cNvPr>
          <p:cNvSpPr/>
          <p:nvPr/>
        </p:nvSpPr>
        <p:spPr bwMode="auto">
          <a:xfrm>
            <a:off x="702525" y="2460251"/>
            <a:ext cx="5753933" cy="2913926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a=b=[1,2,3]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a,b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([1, 2, 3], [1, 2, 3])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a[1]=4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a,b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([1, 4, 3], [1, 4, 3])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endParaRPr lang="en-US" altLang="ko-KR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  <p:sp>
        <p:nvSpPr>
          <p:cNvPr id="14" name="왼쪽 중괄호 13">
            <a:extLst>
              <a:ext uri="{FF2B5EF4-FFF2-40B4-BE49-F238E27FC236}">
                <a16:creationId xmlns:a16="http://schemas.microsoft.com/office/drawing/2014/main" id="{DEE57684-8B2F-4439-9B9D-0D2656AA823E}"/>
              </a:ext>
            </a:extLst>
          </p:cNvPr>
          <p:cNvSpPr/>
          <p:nvPr/>
        </p:nvSpPr>
        <p:spPr>
          <a:xfrm>
            <a:off x="826055" y="780370"/>
            <a:ext cx="215925" cy="987391"/>
          </a:xfrm>
          <a:prstGeom prst="leftBrace">
            <a:avLst/>
          </a:prstGeom>
          <a:noFill/>
          <a:ln w="190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none"/>
          </a:ln>
          <a:effectLst/>
        </p:spPr>
        <p:txBody>
          <a:bodyPr rtlCol="0" anchor="ctr"/>
          <a:lstStyle/>
          <a:p>
            <a:pPr algn="ctr" defTabSz="685800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35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B1094E0-2D36-48F7-B3E7-CD86AC5311A5}"/>
              </a:ext>
            </a:extLst>
          </p:cNvPr>
          <p:cNvSpPr/>
          <p:nvPr/>
        </p:nvSpPr>
        <p:spPr>
          <a:xfrm>
            <a:off x="903498" y="813177"/>
            <a:ext cx="554831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91174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단순 변수는 값을 대입하는 형태로 이해 가능하나</a:t>
            </a:r>
            <a:r>
              <a:rPr kumimoji="0" lang="en-US" altLang="ko-KR" b="1" kern="0" dirty="0">
                <a:solidFill>
                  <a:prstClr val="black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,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컬렉션의 경우 같은 변수를 공유하는 것으로 이해하여야 함</a:t>
            </a:r>
            <a:endParaRPr kumimoji="0" lang="en-US" altLang="ko-KR" b="1" kern="0" dirty="0">
              <a:solidFill>
                <a:prstClr val="black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16" name="왼쪽 중괄호 15">
            <a:extLst>
              <a:ext uri="{FF2B5EF4-FFF2-40B4-BE49-F238E27FC236}">
                <a16:creationId xmlns:a16="http://schemas.microsoft.com/office/drawing/2014/main" id="{BD70F30B-4139-4378-9380-661D0E0234A4}"/>
              </a:ext>
            </a:extLst>
          </p:cNvPr>
          <p:cNvSpPr/>
          <p:nvPr/>
        </p:nvSpPr>
        <p:spPr>
          <a:xfrm rot="10800000">
            <a:off x="6372199" y="780369"/>
            <a:ext cx="215925" cy="987391"/>
          </a:xfrm>
          <a:prstGeom prst="leftBrace">
            <a:avLst/>
          </a:prstGeom>
          <a:noFill/>
          <a:ln w="1905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tailEnd type="none"/>
          </a:ln>
          <a:effectLst/>
        </p:spPr>
        <p:txBody>
          <a:bodyPr rtlCol="0" anchor="ctr"/>
          <a:lstStyle/>
          <a:p>
            <a:pPr algn="ctr" defTabSz="685800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35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55B6609-72EF-422C-9F62-412B27BA164B}"/>
              </a:ext>
            </a:extLst>
          </p:cNvPr>
          <p:cNvSpPr/>
          <p:nvPr/>
        </p:nvSpPr>
        <p:spPr>
          <a:xfrm>
            <a:off x="3587409" y="1802486"/>
            <a:ext cx="294503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※ </a:t>
            </a:r>
            <a:r>
              <a:rPr kumimoji="0"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주의</a:t>
            </a:r>
            <a:r>
              <a:rPr kumimoji="0"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추후 다시 반복하여 나옴</a:t>
            </a:r>
            <a:endParaRPr kumimoji="0" lang="en-US" altLang="ko-KR" sz="1600" kern="0" dirty="0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21037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복합형태 대입 연산자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92264D2-DDAA-406D-A742-AB270EF22E5A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A7FC8D6-8CC3-4575-98CF-A6639233B6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심화학습</a:t>
              </a:r>
            </a:p>
          </p:txBody>
        </p:sp>
        <p:pic>
          <p:nvPicPr>
            <p:cNvPr id="16" name="Picture 89" descr="ti122d8507 [부동산]">
              <a:extLst>
                <a:ext uri="{FF2B5EF4-FFF2-40B4-BE49-F238E27FC236}">
                  <a16:creationId xmlns:a16="http://schemas.microsoft.com/office/drawing/2014/main" id="{A822EAC2-9721-46E1-99D5-C650174583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214B51D-4691-4605-8CCA-E736CB56E787}"/>
              </a:ext>
            </a:extLst>
          </p:cNvPr>
          <p:cNvSpPr/>
          <p:nvPr/>
        </p:nvSpPr>
        <p:spPr bwMode="auto">
          <a:xfrm>
            <a:off x="1327902" y="1166813"/>
            <a:ext cx="5260223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컬렉션에서 값을 복사하는 경우는 아래와 같이 사용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FC950EB1-E79A-4BA3-B5C7-45A745CA3F63}"/>
              </a:ext>
            </a:extLst>
          </p:cNvPr>
          <p:cNvGrpSpPr/>
          <p:nvPr/>
        </p:nvGrpSpPr>
        <p:grpSpPr>
          <a:xfrm>
            <a:off x="792163" y="1166814"/>
            <a:ext cx="507705" cy="497174"/>
            <a:chOff x="820492" y="3806335"/>
            <a:chExt cx="507705" cy="497174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DCFA6616-D919-498C-905A-2BA25432B01B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B539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3B6008F7-4B90-4C5C-A8F5-BB652FBA5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06390AB5-F543-45DD-846D-0F02EFADCBC3}"/>
              </a:ext>
            </a:extLst>
          </p:cNvPr>
          <p:cNvGrpSpPr/>
          <p:nvPr/>
        </p:nvGrpSpPr>
        <p:grpSpPr>
          <a:xfrm>
            <a:off x="764172" y="1803252"/>
            <a:ext cx="5823954" cy="2463448"/>
            <a:chOff x="702526" y="2051169"/>
            <a:chExt cx="5890479" cy="4219757"/>
          </a:xfrm>
        </p:grpSpPr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EB27ED05-9939-4C57-828B-46E5B37FFF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46" name="그림 45">
              <a:extLst>
                <a:ext uri="{FF2B5EF4-FFF2-40B4-BE49-F238E27FC236}">
                  <a16:creationId xmlns:a16="http://schemas.microsoft.com/office/drawing/2014/main" id="{118E0C1A-9866-460D-9B0F-067724D201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6"/>
              <a:ext cx="5890479" cy="3587203"/>
            </a:xfrm>
            <a:prstGeom prst="rect">
              <a:avLst/>
            </a:prstGeom>
          </p:spPr>
        </p:pic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19D1750C-BC53-4AE1-B240-E0ECEAE030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6090650"/>
              <a:ext cx="5890479" cy="180276"/>
            </a:xfrm>
            <a:prstGeom prst="rect">
              <a:avLst/>
            </a:prstGeom>
          </p:spPr>
        </p:pic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55616FE1-A1BB-4E76-8AEB-FA57DAEEE592}"/>
              </a:ext>
            </a:extLst>
          </p:cNvPr>
          <p:cNvSpPr/>
          <p:nvPr/>
        </p:nvSpPr>
        <p:spPr bwMode="auto">
          <a:xfrm>
            <a:off x="764171" y="1949475"/>
            <a:ext cx="5688950" cy="2913926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a=[1,2,3,4,5]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b=a[:]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a,b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([1, 2, 3, 4, 5], [1, 2, 3, 4, 5])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a[2]=5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a,b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([1, 2, 5, 4, 5], [1, 2, 3, 4, 5])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</a:t>
            </a:r>
          </a:p>
        </p:txBody>
      </p:sp>
    </p:spTree>
    <p:extLst>
      <p:ext uri="{BB962C8B-B14F-4D97-AF65-F5344CB8AC3E}">
        <p14:creationId xmlns:p14="http://schemas.microsoft.com/office/powerpoint/2010/main" val="31834283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복합형태 대입 연산자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92264D2-DDAA-406D-A742-AB270EF22E5A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A7FC8D6-8CC3-4575-98CF-A6639233B6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심화학습</a:t>
              </a:r>
            </a:p>
          </p:txBody>
        </p:sp>
        <p:pic>
          <p:nvPicPr>
            <p:cNvPr id="16" name="Picture 89" descr="ti122d8507 [부동산]">
              <a:extLst>
                <a:ext uri="{FF2B5EF4-FFF2-40B4-BE49-F238E27FC236}">
                  <a16:creationId xmlns:a16="http://schemas.microsoft.com/office/drawing/2014/main" id="{A822EAC2-9721-46E1-99D5-C650174583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7E28ED1-D8C9-42E4-925B-6EC0D6D0D598}"/>
              </a:ext>
            </a:extLst>
          </p:cNvPr>
          <p:cNvSpPr/>
          <p:nvPr/>
        </p:nvSpPr>
        <p:spPr bwMode="auto">
          <a:xfrm>
            <a:off x="792163" y="1166813"/>
            <a:ext cx="2054336" cy="12684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685800" latinLnBrk="0"/>
            <a:r>
              <a:rPr lang="ko-KR" altLang="en-US" sz="2000" b="1" dirty="0" err="1">
                <a:solidFill>
                  <a:prstClr val="white"/>
                </a:solidFill>
              </a:rPr>
              <a:t>파이썬에서</a:t>
            </a:r>
            <a:r>
              <a:rPr lang="ko-KR" altLang="en-US" sz="2000" b="1" dirty="0">
                <a:solidFill>
                  <a:prstClr val="white"/>
                </a:solidFill>
              </a:rPr>
              <a:t> </a:t>
            </a:r>
            <a:r>
              <a:rPr lang="en-US" altLang="ko-KR" sz="2000" b="1" dirty="0">
                <a:solidFill>
                  <a:prstClr val="white"/>
                </a:solidFill>
              </a:rPr>
              <a:t/>
            </a:r>
            <a:br>
              <a:rPr lang="en-US" altLang="ko-KR" sz="2000" b="1" dirty="0">
                <a:solidFill>
                  <a:prstClr val="white"/>
                </a:solidFill>
              </a:rPr>
            </a:br>
            <a:r>
              <a:rPr lang="ko-KR" altLang="en-US" sz="2000" b="1" dirty="0">
                <a:solidFill>
                  <a:prstClr val="white"/>
                </a:solidFill>
              </a:rPr>
              <a:t>실제 변수에 값을 집어 넣는 경우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83E0D8D6-1F1E-443A-A381-2CCAD239ADA8}"/>
              </a:ext>
            </a:extLst>
          </p:cNvPr>
          <p:cNvSpPr/>
          <p:nvPr/>
        </p:nvSpPr>
        <p:spPr bwMode="auto">
          <a:xfrm>
            <a:off x="2871920" y="1166813"/>
            <a:ext cx="3716205" cy="1268450"/>
          </a:xfrm>
          <a:prstGeom prst="rect">
            <a:avLst/>
          </a:prstGeom>
          <a:solidFill>
            <a:sysClr val="window" lastClr="FFFFFF">
              <a:lumMod val="85000"/>
            </a:sysClr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216000" tIns="45720" rIns="21600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값이라는 오브젝트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(Object)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어디에 정의해 놓고 참고해서 사용하는 방식</a:t>
            </a:r>
            <a:endParaRPr kumimoji="0" lang="ko-KR" altLang="en-US" b="1" kern="0" dirty="0">
              <a:solidFill>
                <a:srgbClr val="CC66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81611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복합형태 대입 연산자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92264D2-DDAA-406D-A742-AB270EF22E5A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A7FC8D6-8CC3-4575-98CF-A6639233B6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심화학습</a:t>
              </a:r>
            </a:p>
          </p:txBody>
        </p:sp>
        <p:pic>
          <p:nvPicPr>
            <p:cNvPr id="16" name="Picture 89" descr="ti122d8507 [부동산]">
              <a:extLst>
                <a:ext uri="{FF2B5EF4-FFF2-40B4-BE49-F238E27FC236}">
                  <a16:creationId xmlns:a16="http://schemas.microsoft.com/office/drawing/2014/main" id="{A822EAC2-9721-46E1-99D5-C650174583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967264D-5A0E-452B-B297-89BB9260ADE9}"/>
              </a:ext>
            </a:extLst>
          </p:cNvPr>
          <p:cNvGrpSpPr/>
          <p:nvPr/>
        </p:nvGrpSpPr>
        <p:grpSpPr>
          <a:xfrm>
            <a:off x="764172" y="1166813"/>
            <a:ext cx="5823954" cy="2557093"/>
            <a:chOff x="702526" y="2051169"/>
            <a:chExt cx="5890479" cy="4380166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8CADF80F-41C9-4842-A2BC-A0E833BB24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CFA3AF6E-566C-4CD3-8418-BA000BD93A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3715655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566F40E7-5D05-42D2-975D-F6D910FCEA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6251059"/>
              <a:ext cx="5890479" cy="180276"/>
            </a:xfrm>
            <a:prstGeom prst="rect">
              <a:avLst/>
            </a:prstGeom>
          </p:spPr>
        </p:pic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9FA947A-5785-41A6-A43C-259AA2625C2B}"/>
              </a:ext>
            </a:extLst>
          </p:cNvPr>
          <p:cNvSpPr/>
          <p:nvPr/>
        </p:nvSpPr>
        <p:spPr bwMode="auto">
          <a:xfrm>
            <a:off x="764171" y="1313036"/>
            <a:ext cx="5688950" cy="2913926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import sys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a=123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sys.getrefcount(123)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6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b=123;sys.getrefcount(123)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7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c=123;sys.getrefcount(123)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8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59A441E-BB16-4268-A31B-68895E76FD41}"/>
              </a:ext>
            </a:extLst>
          </p:cNvPr>
          <p:cNvSpPr/>
          <p:nvPr/>
        </p:nvSpPr>
        <p:spPr>
          <a:xfrm>
            <a:off x="2389623" y="1596579"/>
            <a:ext cx="187936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0488" lvl="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defRPr/>
            </a:pPr>
            <a:r>
              <a:rPr kumimoji="0" lang="en-US" altLang="ko-KR" sz="1600" b="1" kern="0" dirty="0">
                <a:solidFill>
                  <a:srgbClr val="CC6600"/>
                </a:solidFill>
                <a:latin typeface="나눔바른고딕"/>
                <a:ea typeface="나눔바른고딕"/>
              </a:rPr>
              <a:t>a=123 </a:t>
            </a:r>
            <a:r>
              <a:rPr kumimoji="0" lang="ko-KR" altLang="en-US" sz="1600" b="1" kern="0" dirty="0">
                <a:solidFill>
                  <a:srgbClr val="CC6600"/>
                </a:solidFill>
                <a:latin typeface="나눔바른고딕"/>
                <a:ea typeface="나눔바른고딕"/>
              </a:rPr>
              <a:t>이라고 정의</a:t>
            </a:r>
            <a:endParaRPr kumimoji="0" lang="en-US" altLang="ko-KR" sz="1600" b="1" kern="0" dirty="0">
              <a:solidFill>
                <a:srgbClr val="CC6600"/>
              </a:solidFill>
              <a:latin typeface="나눔바른고딕"/>
              <a:ea typeface="나눔바른고딕"/>
            </a:endParaRP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A7E99760-737A-4762-9862-19F6827A81EE}"/>
              </a:ext>
            </a:extLst>
          </p:cNvPr>
          <p:cNvCxnSpPr/>
          <p:nvPr/>
        </p:nvCxnSpPr>
        <p:spPr bwMode="auto">
          <a:xfrm>
            <a:off x="2108718" y="1772316"/>
            <a:ext cx="363894" cy="0"/>
          </a:xfrm>
          <a:prstGeom prst="straightConnector1">
            <a:avLst/>
          </a:prstGeom>
          <a:noFill/>
          <a:ln w="38100" cap="flat" cmpd="sng" algn="ctr">
            <a:solidFill>
              <a:srgbClr val="CC66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63B8037-8765-4404-906F-A03144A9B001}"/>
              </a:ext>
            </a:extLst>
          </p:cNvPr>
          <p:cNvSpPr/>
          <p:nvPr/>
        </p:nvSpPr>
        <p:spPr>
          <a:xfrm>
            <a:off x="4199762" y="1882066"/>
            <a:ext cx="25342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0488" lvl="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defRPr/>
            </a:pPr>
            <a:r>
              <a:rPr kumimoji="0" lang="en-US" altLang="ko-KR" sz="1600" b="1" kern="0" dirty="0">
                <a:solidFill>
                  <a:srgbClr val="CC6600"/>
                </a:solidFill>
                <a:latin typeface="나눔바른고딕"/>
                <a:ea typeface="나눔바른고딕"/>
              </a:rPr>
              <a:t>123</a:t>
            </a:r>
            <a:r>
              <a:rPr kumimoji="0" lang="ko-KR" altLang="en-US" sz="1600" b="1" kern="0" dirty="0">
                <a:solidFill>
                  <a:srgbClr val="CC6600"/>
                </a:solidFill>
                <a:latin typeface="나눔바른고딕"/>
                <a:ea typeface="나눔바른고딕"/>
              </a:rPr>
              <a:t>을 어느 공간에 만들어 놓고 참조하는 방식</a:t>
            </a:r>
            <a:endParaRPr kumimoji="0" lang="en-US" altLang="ko-KR" sz="1600" b="1" kern="0" dirty="0">
              <a:solidFill>
                <a:srgbClr val="CC6600"/>
              </a:solidFill>
              <a:latin typeface="나눔바른고딕"/>
              <a:ea typeface="나눔바른고딕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8181AF2B-B875-4731-8C26-B553AB4499D2}"/>
              </a:ext>
            </a:extLst>
          </p:cNvPr>
          <p:cNvCxnSpPr/>
          <p:nvPr/>
        </p:nvCxnSpPr>
        <p:spPr bwMode="auto">
          <a:xfrm>
            <a:off x="3918857" y="2057803"/>
            <a:ext cx="363894" cy="0"/>
          </a:xfrm>
          <a:prstGeom prst="straightConnector1">
            <a:avLst/>
          </a:prstGeom>
          <a:noFill/>
          <a:ln w="38100" cap="flat" cmpd="sng" algn="ctr">
            <a:solidFill>
              <a:srgbClr val="CC66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917BE5C-D32B-42B8-AD40-C4B518377609}"/>
              </a:ext>
            </a:extLst>
          </p:cNvPr>
          <p:cNvSpPr/>
          <p:nvPr/>
        </p:nvSpPr>
        <p:spPr>
          <a:xfrm>
            <a:off x="4918220" y="2421135"/>
            <a:ext cx="134262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0488" lvl="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defRPr/>
            </a:pPr>
            <a:r>
              <a:rPr kumimoji="0" lang="en-US" altLang="ko-KR" sz="1600" b="1" kern="0" dirty="0">
                <a:solidFill>
                  <a:srgbClr val="CC6600"/>
                </a:solidFill>
                <a:latin typeface="나눔바른고딕"/>
                <a:ea typeface="나눔바른고딕"/>
              </a:rPr>
              <a:t>b=123</a:t>
            </a:r>
            <a:r>
              <a:rPr kumimoji="0" lang="ko-KR" altLang="en-US" sz="1600" b="1" kern="0" dirty="0">
                <a:solidFill>
                  <a:srgbClr val="CC6600"/>
                </a:solidFill>
                <a:latin typeface="나눔바른고딕"/>
                <a:ea typeface="나눔바른고딕"/>
              </a:rPr>
              <a:t>을 만나면 참조횟수가 증가함</a:t>
            </a:r>
            <a:endParaRPr kumimoji="0" lang="en-US" altLang="ko-KR" sz="1600" b="1" kern="0" dirty="0">
              <a:solidFill>
                <a:srgbClr val="CC6600"/>
              </a:solidFill>
              <a:latin typeface="나눔바른고딕"/>
              <a:ea typeface="나눔바른고딕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DE2E3E00-E3E1-4439-8082-08FFFA83B379}"/>
              </a:ext>
            </a:extLst>
          </p:cNvPr>
          <p:cNvCxnSpPr/>
          <p:nvPr/>
        </p:nvCxnSpPr>
        <p:spPr bwMode="auto">
          <a:xfrm>
            <a:off x="4637314" y="2596872"/>
            <a:ext cx="363894" cy="0"/>
          </a:xfrm>
          <a:prstGeom prst="straightConnector1">
            <a:avLst/>
          </a:prstGeom>
          <a:noFill/>
          <a:ln w="38100" cap="flat" cmpd="sng" algn="ctr">
            <a:solidFill>
              <a:srgbClr val="CC66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5892895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02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산술 연산자</a:t>
            </a:r>
            <a:endParaRPr kumimoji="0" lang="en-US" altLang="ko-KR" sz="40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8047" y="3921454"/>
            <a:ext cx="519700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일반 산술 연산자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복합 연산자</a:t>
            </a:r>
          </a:p>
        </p:txBody>
      </p:sp>
    </p:spTree>
    <p:extLst>
      <p:ext uri="{BB962C8B-B14F-4D97-AF65-F5344CB8AC3E}">
        <p14:creationId xmlns:p14="http://schemas.microsoft.com/office/powerpoint/2010/main" val="3092315010"/>
      </p:ext>
    </p:extLst>
  </p:cSld>
  <p:clrMapOvr>
    <a:masterClrMapping/>
  </p:clrMapOvr>
  <p:transition spd="slow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일반 산술 연산자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19DC36D-42BE-46CD-8A0D-51FA91754CE8}"/>
              </a:ext>
            </a:extLst>
          </p:cNvPr>
          <p:cNvSpPr/>
          <p:nvPr/>
        </p:nvSpPr>
        <p:spPr bwMode="auto">
          <a:xfrm>
            <a:off x="1255311" y="700088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사칙연산 순으로 계산 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924898B-3B4C-4C9E-972A-72AD7A6C806F}"/>
              </a:ext>
            </a:extLst>
          </p:cNvPr>
          <p:cNvGrpSpPr/>
          <p:nvPr/>
        </p:nvGrpSpPr>
        <p:grpSpPr>
          <a:xfrm>
            <a:off x="719572" y="700089"/>
            <a:ext cx="507705" cy="497174"/>
            <a:chOff x="820492" y="3806335"/>
            <a:chExt cx="507705" cy="497174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F5AB917F-37D7-46AA-9457-71EFCE0337B3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B539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089BBEFA-6329-44CD-982F-B5A0584CC7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  <p:sp>
        <p:nvSpPr>
          <p:cNvPr id="27" name="위로 굽은 화살표 24">
            <a:extLst>
              <a:ext uri="{FF2B5EF4-FFF2-40B4-BE49-F238E27FC236}">
                <a16:creationId xmlns:a16="http://schemas.microsoft.com/office/drawing/2014/main" id="{027557F3-2CBE-4C1D-837F-396DA48361D2}"/>
              </a:ext>
            </a:extLst>
          </p:cNvPr>
          <p:cNvSpPr/>
          <p:nvPr/>
        </p:nvSpPr>
        <p:spPr bwMode="auto">
          <a:xfrm rot="5400000">
            <a:off x="1393460" y="1181554"/>
            <a:ext cx="382966" cy="360040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FD691FC-5151-4955-B9D8-D78939E88D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9306" y="1257736"/>
            <a:ext cx="4777899" cy="392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 anchor="ctr">
            <a:noAutofit/>
          </a:bodyPr>
          <a:lstStyle/>
          <a:p>
            <a:pPr algn="l" defTabSz="1291174" fontAlgn="auto">
              <a:spcAft>
                <a:spcPts val="0"/>
              </a:spcAft>
              <a:buFont typeface="Arial" charset="0"/>
              <a:buNone/>
            </a:pP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(+, -, *, /, **) 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→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덧셈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뺄셈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곱셈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나눗셈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거듭제곱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5E34C464-F7E0-4F4D-B0E7-D471C4FA27D4}"/>
              </a:ext>
            </a:extLst>
          </p:cNvPr>
          <p:cNvGrpSpPr/>
          <p:nvPr/>
        </p:nvGrpSpPr>
        <p:grpSpPr>
          <a:xfrm>
            <a:off x="702526" y="1710410"/>
            <a:ext cx="5890479" cy="3165392"/>
            <a:chOff x="702526" y="2051169"/>
            <a:chExt cx="5890479" cy="54221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683F5988-454E-42D1-8F2B-523470ABD5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2B04028B-2588-429C-9EFC-AFCC60EBC7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4757638"/>
            </a:xfrm>
            <a:prstGeom prst="rect">
              <a:avLst/>
            </a:prstGeom>
          </p:spPr>
        </p:pic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A759D6CF-BBEB-4A10-899D-43E1AADF95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7293043"/>
              <a:ext cx="5890479" cy="180276"/>
            </a:xfrm>
            <a:prstGeom prst="rect">
              <a:avLst/>
            </a:prstGeom>
          </p:spPr>
        </p:pic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A07C1C8-FEFA-49BF-8467-16A1D12FD0C9}"/>
              </a:ext>
            </a:extLst>
          </p:cNvPr>
          <p:cNvSpPr/>
          <p:nvPr/>
        </p:nvSpPr>
        <p:spPr bwMode="auto">
          <a:xfrm>
            <a:off x="702525" y="1856633"/>
            <a:ext cx="5753933" cy="2913926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1+2*3/4</a:t>
            </a: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2.5</a:t>
            </a: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2**3</a:t>
            </a: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8</a:t>
            </a: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10/3</a:t>
            </a: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3.3333333333333335</a:t>
            </a: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1e12*123456789012</a:t>
            </a: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1.23456789012e+23</a:t>
            </a: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a=1+2j</a:t>
            </a: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a+(123+12j)</a:t>
            </a: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(124+14j)</a:t>
            </a: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&gt;&gt;&gt;</a:t>
            </a:r>
          </a:p>
        </p:txBody>
      </p:sp>
    </p:spTree>
    <p:extLst>
      <p:ext uri="{BB962C8B-B14F-4D97-AF65-F5344CB8AC3E}">
        <p14:creationId xmlns:p14="http://schemas.microsoft.com/office/powerpoint/2010/main" val="28853399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일반 산술 연산자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4BD684A-C3A3-4C11-8371-156E07FFC01C}"/>
              </a:ext>
            </a:extLst>
          </p:cNvPr>
          <p:cNvSpPr/>
          <p:nvPr/>
        </p:nvSpPr>
        <p:spPr bwMode="auto">
          <a:xfrm>
            <a:off x="719138" y="700088"/>
            <a:ext cx="2054336" cy="60619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685800" latinLnBrk="0"/>
            <a:r>
              <a:rPr lang="ko-KR" altLang="en-US" sz="2000" b="1" dirty="0">
                <a:solidFill>
                  <a:prstClr val="white"/>
                </a:solidFill>
              </a:rPr>
              <a:t>정수형 연산자 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E2A9F55-5A28-4715-86E2-1B5567F6ED59}"/>
              </a:ext>
            </a:extLst>
          </p:cNvPr>
          <p:cNvSpPr/>
          <p:nvPr/>
        </p:nvSpPr>
        <p:spPr bwMode="auto">
          <a:xfrm>
            <a:off x="2798895" y="700088"/>
            <a:ext cx="3789230" cy="606198"/>
          </a:xfrm>
          <a:prstGeom prst="rect">
            <a:avLst/>
          </a:prstGeom>
          <a:solidFill>
            <a:sysClr val="window" lastClr="FFFFFF">
              <a:lumMod val="85000"/>
            </a:sysClr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216000" tIns="45720" rIns="21600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//(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정수형 나눗셈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), %(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나머지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 </a:t>
            </a:r>
            <a:endParaRPr kumimoji="0" lang="ko-KR" altLang="en-US" b="1" kern="0" dirty="0">
              <a:solidFill>
                <a:srgbClr val="CC66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C44E259-AE94-4F19-9399-3D4C74120C13}"/>
              </a:ext>
            </a:extLst>
          </p:cNvPr>
          <p:cNvGrpSpPr/>
          <p:nvPr/>
        </p:nvGrpSpPr>
        <p:grpSpPr>
          <a:xfrm>
            <a:off x="719572" y="1634295"/>
            <a:ext cx="5875492" cy="1641340"/>
            <a:chOff x="712788" y="1280160"/>
            <a:chExt cx="5875492" cy="1641340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761AF5C8-ABDA-4CD7-AA94-EE8425E6C77F}"/>
                </a:ext>
              </a:extLst>
            </p:cNvPr>
            <p:cNvSpPr/>
            <p:nvPr/>
          </p:nvSpPr>
          <p:spPr bwMode="auto">
            <a:xfrm>
              <a:off x="712788" y="1486116"/>
              <a:ext cx="2868785" cy="1435384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bg1">
                  <a:lumMod val="65000"/>
                </a:schemeClr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44000" tIns="360000" rIns="144000" bIns="9000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defRPr/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초등학교 고학년이상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실수연산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 </a:t>
              </a:r>
              <a:b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5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나누기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는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2.5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임</a:t>
              </a:r>
              <a:endPara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FEAC144A-475C-4429-85B9-FFDAF5FF4A9B}"/>
                </a:ext>
              </a:extLst>
            </p:cNvPr>
            <p:cNvSpPr/>
            <p:nvPr/>
          </p:nvSpPr>
          <p:spPr bwMode="auto">
            <a:xfrm>
              <a:off x="3719495" y="1486116"/>
              <a:ext cx="2868785" cy="1435384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bg1">
                  <a:lumMod val="65000"/>
                </a:schemeClr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44000" tIns="360000" rIns="144000" bIns="9000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실생활에서는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/>
              </a:r>
              <a:b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5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를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로 나누면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/>
              </a:r>
              <a:b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몫은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나머지는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이 됨</a:t>
              </a:r>
              <a:endPara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A5A431F-4A62-4925-A9E3-B7C64ECF887D}"/>
                </a:ext>
              </a:extLst>
            </p:cNvPr>
            <p:cNvSpPr/>
            <p:nvPr/>
          </p:nvSpPr>
          <p:spPr bwMode="auto">
            <a:xfrm>
              <a:off x="895473" y="1280161"/>
              <a:ext cx="2503416" cy="386791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r>
                <a:rPr kumimoji="0" lang="ko-KR" altLang="en-US" sz="2000" b="1" kern="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학교에서의 실수연산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BAA2A32-2F5C-44EE-8D67-467CB41A47CA}"/>
                </a:ext>
              </a:extLst>
            </p:cNvPr>
            <p:cNvSpPr/>
            <p:nvPr/>
          </p:nvSpPr>
          <p:spPr bwMode="auto">
            <a:xfrm>
              <a:off x="3902180" y="1280160"/>
              <a:ext cx="2503416" cy="386791"/>
            </a:xfrm>
            <a:prstGeom prst="rect">
              <a:avLst/>
            </a:prstGeom>
            <a:solidFill>
              <a:srgbClr val="089CA3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r>
                <a:rPr kumimoji="0" lang="ko-KR" altLang="en-US" sz="2000" b="1" kern="0" dirty="0">
                  <a:solidFill>
                    <a:prstClr val="white"/>
                  </a:solidFill>
                  <a:latin typeface="나눔바른고딕"/>
                  <a:ea typeface="나눔바른고딕"/>
                </a:rPr>
                <a:t>실생활에서의 실수연산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43643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 bwMode="auto">
          <a:xfrm>
            <a:off x="0" y="480305"/>
            <a:ext cx="6671462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3" name="직사각형 16"/>
          <p:cNvSpPr>
            <a:spLocks noChangeArrowheads="1"/>
          </p:cNvSpPr>
          <p:nvPr/>
        </p:nvSpPr>
        <p:spPr bwMode="auto">
          <a:xfrm>
            <a:off x="585591" y="493606"/>
            <a:ext cx="200520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800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</a:t>
            </a:r>
            <a:r>
              <a:rPr kumimoji="0" lang="ko-KR" altLang="en-US" sz="28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내용</a:t>
            </a:r>
          </a:p>
        </p:txBody>
      </p:sp>
      <p:grpSp>
        <p:nvGrpSpPr>
          <p:cNvPr id="24" name="그룹 23"/>
          <p:cNvGrpSpPr/>
          <p:nvPr/>
        </p:nvGrpSpPr>
        <p:grpSpPr>
          <a:xfrm>
            <a:off x="699494" y="1365071"/>
            <a:ext cx="7244814" cy="438368"/>
            <a:chOff x="414198" y="948109"/>
            <a:chExt cx="7244814" cy="438368"/>
          </a:xfrm>
        </p:grpSpPr>
        <p:sp>
          <p:nvSpPr>
            <p:cNvPr id="25" name="직사각형 24"/>
            <p:cNvSpPr>
              <a:spLocks noChangeArrowheads="1"/>
            </p:cNvSpPr>
            <p:nvPr/>
          </p:nvSpPr>
          <p:spPr bwMode="auto">
            <a:xfrm>
              <a:off x="759491" y="948109"/>
              <a:ext cx="6899521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대입 연산자</a:t>
              </a:r>
            </a:p>
          </p:txBody>
        </p:sp>
        <p:sp>
          <p:nvSpPr>
            <p:cNvPr id="26" name="타원 25"/>
            <p:cNvSpPr/>
            <p:nvPr/>
          </p:nvSpPr>
          <p:spPr bwMode="auto">
            <a:xfrm>
              <a:off x="414198" y="974184"/>
              <a:ext cx="389107" cy="389107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500" b="1" kern="0" dirty="0">
                  <a:solidFill>
                    <a:sysClr val="window" lastClr="FFFF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</a:t>
              </a: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33" name="직각 삼각형 32"/>
          <p:cNvSpPr/>
          <p:nvPr/>
        </p:nvSpPr>
        <p:spPr bwMode="auto">
          <a:xfrm flipH="1">
            <a:off x="6056985" y="480305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직사각형 33"/>
          <p:cNvSpPr/>
          <p:nvPr/>
        </p:nvSpPr>
        <p:spPr bwMode="auto">
          <a:xfrm>
            <a:off x="-7317" y="48030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5" name="그림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7" y="539840"/>
            <a:ext cx="440966" cy="424931"/>
          </a:xfrm>
          <a:prstGeom prst="rect">
            <a:avLst/>
          </a:prstGeom>
        </p:spPr>
      </p:pic>
      <p:grpSp>
        <p:nvGrpSpPr>
          <p:cNvPr id="45" name="그룹 44"/>
          <p:cNvGrpSpPr/>
          <p:nvPr/>
        </p:nvGrpSpPr>
        <p:grpSpPr>
          <a:xfrm>
            <a:off x="699494" y="1971195"/>
            <a:ext cx="7244814" cy="438368"/>
            <a:chOff x="414198" y="948109"/>
            <a:chExt cx="7244814" cy="438368"/>
          </a:xfrm>
        </p:grpSpPr>
        <p:sp>
          <p:nvSpPr>
            <p:cNvPr id="46" name="직사각형 45"/>
            <p:cNvSpPr>
              <a:spLocks noChangeArrowheads="1"/>
            </p:cNvSpPr>
            <p:nvPr/>
          </p:nvSpPr>
          <p:spPr bwMode="auto">
            <a:xfrm>
              <a:off x="759491" y="948109"/>
              <a:ext cx="6899521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산술 연산자</a:t>
              </a:r>
            </a:p>
          </p:txBody>
        </p:sp>
        <p:sp>
          <p:nvSpPr>
            <p:cNvPr id="47" name="타원 46"/>
            <p:cNvSpPr/>
            <p:nvPr/>
          </p:nvSpPr>
          <p:spPr bwMode="auto">
            <a:xfrm>
              <a:off x="414198" y="974184"/>
              <a:ext cx="389107" cy="389107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500" b="1" kern="0" dirty="0">
                  <a:solidFill>
                    <a:sysClr val="window" lastClr="FFFF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02</a:t>
              </a: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699494" y="2577319"/>
            <a:ext cx="7244814" cy="438368"/>
            <a:chOff x="414198" y="948109"/>
            <a:chExt cx="7244814" cy="438368"/>
          </a:xfrm>
        </p:grpSpPr>
        <p:sp>
          <p:nvSpPr>
            <p:cNvPr id="49" name="직사각형 48"/>
            <p:cNvSpPr>
              <a:spLocks noChangeArrowheads="1"/>
            </p:cNvSpPr>
            <p:nvPr/>
          </p:nvSpPr>
          <p:spPr bwMode="auto">
            <a:xfrm>
              <a:off x="759491" y="948109"/>
              <a:ext cx="6899521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타입 </a:t>
              </a:r>
              <a:r>
                <a:rPr kumimoji="0" lang="ko-KR" altLang="en-US" sz="2000" b="1" kern="0" dirty="0" err="1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케스팅</a:t>
              </a:r>
              <a:endParaRPr kumimoji="0" lang="ko-KR" altLang="en-US" sz="2000" b="1" kern="0" dirty="0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0" name="타원 49"/>
            <p:cNvSpPr/>
            <p:nvPr/>
          </p:nvSpPr>
          <p:spPr bwMode="auto">
            <a:xfrm>
              <a:off x="414198" y="974184"/>
              <a:ext cx="389107" cy="389107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500" b="1" kern="0" dirty="0">
                  <a:solidFill>
                    <a:sysClr val="window" lastClr="FFFF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03</a:t>
              </a: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18630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일반 산술 연산자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E99A194-2AB3-4FD5-B3CD-F313694E3954}"/>
              </a:ext>
            </a:extLst>
          </p:cNvPr>
          <p:cNvGrpSpPr/>
          <p:nvPr/>
        </p:nvGrpSpPr>
        <p:grpSpPr>
          <a:xfrm>
            <a:off x="702526" y="1574196"/>
            <a:ext cx="5890479" cy="2288314"/>
            <a:chOff x="702526" y="2051169"/>
            <a:chExt cx="5890479" cy="3919763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9F217C08-4445-4751-A075-A3E9AF5CAA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D27C6FA2-C60B-47F4-8607-2BFED23F5B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6"/>
              <a:ext cx="5890479" cy="3303200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F0021C99-A790-46A0-8F28-93030F4A05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5790656"/>
              <a:ext cx="5890479" cy="180276"/>
            </a:xfrm>
            <a:prstGeom prst="rect">
              <a:avLst/>
            </a:prstGeom>
          </p:spPr>
        </p:pic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6BC4DC0-E54B-49E0-AC47-FBB0D2AA4520}"/>
              </a:ext>
            </a:extLst>
          </p:cNvPr>
          <p:cNvSpPr/>
          <p:nvPr/>
        </p:nvSpPr>
        <p:spPr bwMode="auto">
          <a:xfrm>
            <a:off x="702525" y="1755144"/>
            <a:ext cx="5753933" cy="2913926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5/2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2.5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5//2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2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5%2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1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58F8B18-3854-4E12-833A-07FE611F534C}"/>
              </a:ext>
            </a:extLst>
          </p:cNvPr>
          <p:cNvGrpSpPr/>
          <p:nvPr/>
        </p:nvGrpSpPr>
        <p:grpSpPr>
          <a:xfrm>
            <a:off x="719572" y="700088"/>
            <a:ext cx="5868553" cy="732093"/>
            <a:chOff x="719572" y="3057831"/>
            <a:chExt cx="5868553" cy="732093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0AD8BCC-9E17-4DAF-881D-F08278C1A95C}"/>
                </a:ext>
              </a:extLst>
            </p:cNvPr>
            <p:cNvSpPr/>
            <p:nvPr/>
          </p:nvSpPr>
          <p:spPr bwMode="auto">
            <a:xfrm>
              <a:off x="1255311" y="3057831"/>
              <a:ext cx="5332814" cy="732093"/>
            </a:xfrm>
            <a:prstGeom prst="rect">
              <a:avLst/>
            </a:prstGeom>
            <a:solidFill>
              <a:srgbClr val="E2E2E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08000" tIns="45720" rIns="108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l" defTabSz="1291174" fontAlgn="auto" latinLnBrk="0">
                <a:spcBef>
                  <a:spcPts val="600"/>
                </a:spcBef>
                <a:spcAft>
                  <a:spcPts val="0"/>
                </a:spcAft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실수형 계산이 기본이나 정수형 연산자를 사용하면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/>
              </a:r>
              <a:b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정수형 연산임</a:t>
              </a: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7BADDF36-4B78-4F2D-8C0B-A514DDBB86AD}"/>
                </a:ext>
              </a:extLst>
            </p:cNvPr>
            <p:cNvGrpSpPr/>
            <p:nvPr/>
          </p:nvGrpSpPr>
          <p:grpSpPr>
            <a:xfrm>
              <a:off x="719572" y="3057832"/>
              <a:ext cx="507705" cy="732092"/>
              <a:chOff x="820492" y="3806335"/>
              <a:chExt cx="507705" cy="732092"/>
            </a:xfrm>
          </p:grpSpPr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DE068393-F24E-4F63-B539-A4F2497183DE}"/>
                  </a:ext>
                </a:extLst>
              </p:cNvPr>
              <p:cNvSpPr/>
              <p:nvPr/>
            </p:nvSpPr>
            <p:spPr bwMode="auto">
              <a:xfrm>
                <a:off x="820492" y="3806335"/>
                <a:ext cx="507705" cy="732092"/>
              </a:xfrm>
              <a:prstGeom prst="rect">
                <a:avLst/>
              </a:prstGeom>
              <a:solidFill>
                <a:srgbClr val="0CA0C7"/>
              </a:solidFill>
              <a:ln w="12700" cap="flat" cmpd="sng" algn="ctr">
                <a:noFill/>
                <a:prstDash val="solid"/>
                <a:miter lim="800000"/>
                <a:headEnd type="none" w="sm" len="sm"/>
                <a:tailEnd type="none" w="lg" len="lg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685800" fontAlgn="auto" latinLnBrk="0">
                  <a:spcBef>
                    <a:spcPts val="600"/>
                  </a:spcBef>
                  <a:spcAft>
                    <a:spcPts val="0"/>
                  </a:spcAft>
                  <a:defRPr/>
                </a:pPr>
                <a:endParaRPr kumimoji="0" lang="ko-KR" altLang="en-US" sz="1350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pic>
            <p:nvPicPr>
              <p:cNvPr id="18" name="그림 17">
                <a:extLst>
                  <a:ext uri="{FF2B5EF4-FFF2-40B4-BE49-F238E27FC236}">
                    <a16:creationId xmlns:a16="http://schemas.microsoft.com/office/drawing/2014/main" id="{CC4319DD-4122-45A3-BD67-1BDE3CB9CA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6147" y="4060813"/>
                <a:ext cx="258835" cy="22313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8525237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복합 연산자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C8CF481-F274-470A-B6D3-7FC344485D3A}"/>
              </a:ext>
            </a:extLst>
          </p:cNvPr>
          <p:cNvGrpSpPr/>
          <p:nvPr/>
        </p:nvGrpSpPr>
        <p:grpSpPr>
          <a:xfrm>
            <a:off x="702526" y="700088"/>
            <a:ext cx="5890479" cy="3943988"/>
            <a:chOff x="702526" y="2051169"/>
            <a:chExt cx="5890479" cy="6755844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E8022763-79A8-4EC2-848E-26E900D29A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8E78AB6F-5A54-42CE-819F-173340B4A2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6132163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4278E9D2-C477-407C-B804-BEDD504FE8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8626737"/>
              <a:ext cx="5890479" cy="180276"/>
            </a:xfrm>
            <a:prstGeom prst="rect">
              <a:avLst/>
            </a:prstGeom>
          </p:spPr>
        </p:pic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A127D87-7D1D-4F0B-9208-162F7060171B}"/>
              </a:ext>
            </a:extLst>
          </p:cNvPr>
          <p:cNvSpPr/>
          <p:nvPr/>
        </p:nvSpPr>
        <p:spPr bwMode="auto">
          <a:xfrm>
            <a:off x="702525" y="846311"/>
            <a:ext cx="5753933" cy="2913926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a=1;a=a+1;print(a)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2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a=1;a+=1;print(a)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2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a*=2;a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4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a*=2;a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8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a=1;a-=1;a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0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a-=1;a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-1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D604F72-D9B4-45E3-A565-40BD2BC79702}"/>
              </a:ext>
            </a:extLst>
          </p:cNvPr>
          <p:cNvSpPr/>
          <p:nvPr/>
        </p:nvSpPr>
        <p:spPr>
          <a:xfrm>
            <a:off x="3938504" y="877536"/>
            <a:ext cx="168700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0488" lvl="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defRPr/>
            </a:pPr>
            <a:r>
              <a:rPr kumimoji="0" lang="ko-KR" altLang="en-US" sz="1600" b="1" kern="0" dirty="0">
                <a:solidFill>
                  <a:srgbClr val="CC6600"/>
                </a:solidFill>
                <a:latin typeface="나눔바른고딕"/>
                <a:ea typeface="나눔바른고딕"/>
              </a:rPr>
              <a:t>누적 </a:t>
            </a:r>
            <a:r>
              <a:rPr kumimoji="0" lang="en-US" altLang="ko-KR" sz="1600" b="1" kern="0" dirty="0">
                <a:solidFill>
                  <a:srgbClr val="CC6600"/>
                </a:solidFill>
                <a:latin typeface="나눔바른고딕"/>
                <a:ea typeface="나눔바른고딕"/>
              </a:rPr>
              <a:t>: a= a+1 </a:t>
            </a:r>
            <a:br>
              <a:rPr kumimoji="0" lang="en-US" altLang="ko-KR" sz="1600" b="1" kern="0" dirty="0">
                <a:solidFill>
                  <a:srgbClr val="CC6600"/>
                </a:solidFill>
                <a:latin typeface="나눔바른고딕"/>
                <a:ea typeface="나눔바른고딕"/>
              </a:rPr>
            </a:br>
            <a:r>
              <a:rPr kumimoji="0" lang="en-US" altLang="ko-KR" sz="1600" b="1" kern="0" dirty="0">
                <a:solidFill>
                  <a:srgbClr val="CC66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→</a:t>
            </a:r>
            <a:r>
              <a:rPr kumimoji="0" lang="en-US" altLang="ko-KR" sz="1600" b="1" kern="0" dirty="0">
                <a:solidFill>
                  <a:srgbClr val="CC6600"/>
                </a:solidFill>
                <a:latin typeface="나눔바른고딕"/>
                <a:ea typeface="나눔바른고딕"/>
              </a:rPr>
              <a:t> a +=a </a:t>
            </a:r>
            <a:r>
              <a:rPr kumimoji="0" lang="ko-KR" altLang="en-US" sz="1600" b="1" kern="0" dirty="0">
                <a:solidFill>
                  <a:srgbClr val="CC6600"/>
                </a:solidFill>
                <a:latin typeface="나눔바른고딕"/>
                <a:ea typeface="나눔바른고딕"/>
              </a:rPr>
              <a:t>로 표시</a:t>
            </a:r>
            <a:endParaRPr kumimoji="0" lang="en-US" altLang="ko-KR" sz="1600" b="1" kern="0" dirty="0">
              <a:solidFill>
                <a:srgbClr val="CC6600"/>
              </a:solidFill>
              <a:latin typeface="나눔바른고딕"/>
              <a:ea typeface="나눔바른고딕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9FA0F7E9-2EEC-4FA8-BEB8-C2D7C91D1F1A}"/>
              </a:ext>
            </a:extLst>
          </p:cNvPr>
          <p:cNvCxnSpPr/>
          <p:nvPr/>
        </p:nvCxnSpPr>
        <p:spPr bwMode="auto">
          <a:xfrm>
            <a:off x="3657599" y="1053273"/>
            <a:ext cx="363894" cy="0"/>
          </a:xfrm>
          <a:prstGeom prst="straightConnector1">
            <a:avLst/>
          </a:prstGeom>
          <a:noFill/>
          <a:ln w="38100" cap="flat" cmpd="sng" algn="ctr">
            <a:solidFill>
              <a:srgbClr val="CC66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775885A-1B33-4610-957C-BA49709D4BD7}"/>
              </a:ext>
            </a:extLst>
          </p:cNvPr>
          <p:cNvSpPr/>
          <p:nvPr/>
        </p:nvSpPr>
        <p:spPr>
          <a:xfrm>
            <a:off x="2408284" y="1960354"/>
            <a:ext cx="281551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0488" lvl="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defRPr/>
            </a:pPr>
            <a:r>
              <a:rPr kumimoji="0" lang="ko-KR" altLang="en-US" sz="1600" b="1" kern="0" dirty="0" err="1">
                <a:solidFill>
                  <a:srgbClr val="CC6600"/>
                </a:solidFill>
                <a:latin typeface="나눔바른고딕"/>
                <a:ea typeface="나눔바른고딕"/>
              </a:rPr>
              <a:t>누곱</a:t>
            </a:r>
            <a:r>
              <a:rPr kumimoji="0" lang="ko-KR" altLang="en-US" sz="1600" b="1" kern="0" dirty="0">
                <a:solidFill>
                  <a:srgbClr val="CC6600"/>
                </a:solidFill>
                <a:latin typeface="나눔바른고딕"/>
                <a:ea typeface="나눔바른고딕"/>
              </a:rPr>
              <a:t> </a:t>
            </a:r>
            <a:r>
              <a:rPr kumimoji="0" lang="en-US" altLang="ko-KR" sz="1600" b="1" kern="0" dirty="0">
                <a:solidFill>
                  <a:srgbClr val="CC6600"/>
                </a:solidFill>
                <a:latin typeface="나눔바른고딕"/>
                <a:ea typeface="나눔바른고딕"/>
              </a:rPr>
              <a:t>: a=a*2 </a:t>
            </a:r>
            <a:r>
              <a:rPr kumimoji="0" lang="en-US" altLang="ko-KR" sz="1600" b="1" kern="0" dirty="0">
                <a:solidFill>
                  <a:srgbClr val="CC66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→</a:t>
            </a:r>
            <a:r>
              <a:rPr kumimoji="0" lang="en-US" altLang="ko-KR" sz="1600" b="1" kern="0" dirty="0">
                <a:solidFill>
                  <a:srgbClr val="CC6600"/>
                </a:solidFill>
                <a:latin typeface="나눔바른고딕"/>
                <a:ea typeface="나눔바른고딕"/>
              </a:rPr>
              <a:t> a *= 2 </a:t>
            </a:r>
            <a:r>
              <a:rPr kumimoji="0" lang="ko-KR" altLang="en-US" sz="1600" b="1" kern="0" dirty="0">
                <a:solidFill>
                  <a:srgbClr val="CC6600"/>
                </a:solidFill>
                <a:latin typeface="나눔바른고딕"/>
                <a:ea typeface="나눔바른고딕"/>
              </a:rPr>
              <a:t>로 표시</a:t>
            </a:r>
            <a:endParaRPr kumimoji="0" lang="en-US" altLang="ko-KR" sz="1600" b="1" kern="0" dirty="0">
              <a:solidFill>
                <a:srgbClr val="CC6600"/>
              </a:solidFill>
              <a:latin typeface="나눔바른고딕"/>
              <a:ea typeface="나눔바른고딕"/>
            </a:endParaRP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76E54887-BA67-4A33-8C1C-215F9606ABC0}"/>
              </a:ext>
            </a:extLst>
          </p:cNvPr>
          <p:cNvCxnSpPr/>
          <p:nvPr/>
        </p:nvCxnSpPr>
        <p:spPr bwMode="auto">
          <a:xfrm>
            <a:off x="2127379" y="2129631"/>
            <a:ext cx="363894" cy="0"/>
          </a:xfrm>
          <a:prstGeom prst="straightConnector1">
            <a:avLst/>
          </a:prstGeom>
          <a:noFill/>
          <a:ln w="38100" cap="flat" cmpd="sng" algn="ctr">
            <a:solidFill>
              <a:srgbClr val="CC66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1377560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복합 연산자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BB84A9E-25C2-4409-B7F4-1EA77D880EFB}"/>
              </a:ext>
            </a:extLst>
          </p:cNvPr>
          <p:cNvSpPr/>
          <p:nvPr/>
        </p:nvSpPr>
        <p:spPr bwMode="auto">
          <a:xfrm>
            <a:off x="719222" y="700088"/>
            <a:ext cx="5868903" cy="1954874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6480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268288" indent="-17780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CC6600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C, Java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에 있는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1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씩 더하거나 빼는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a++, a--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는 사용할 수 없음</a:t>
            </a:r>
          </a:p>
          <a:p>
            <a:pPr marL="268288" indent="-17780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CC6600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순서를 바꾼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=+,=-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를 사용하는 경우 양수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음수를 저장한 경우가 됨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(C, Java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와 다름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)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CDC8261-EA93-4C80-8C54-E861D6B03BDB}"/>
              </a:ext>
            </a:extLst>
          </p:cNvPr>
          <p:cNvSpPr/>
          <p:nvPr/>
        </p:nvSpPr>
        <p:spPr bwMode="auto">
          <a:xfrm>
            <a:off x="711273" y="877339"/>
            <a:ext cx="1477528" cy="351728"/>
          </a:xfrm>
          <a:prstGeom prst="rect">
            <a:avLst/>
          </a:prstGeom>
          <a:solidFill>
            <a:srgbClr val="CC6600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주의사항</a:t>
            </a:r>
            <a:endParaRPr kumimoji="0" lang="en-US" altLang="ko-KR" sz="2000" b="1" kern="0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</p:spTree>
    <p:extLst>
      <p:ext uri="{BB962C8B-B14F-4D97-AF65-F5344CB8AC3E}">
        <p14:creationId xmlns:p14="http://schemas.microsoft.com/office/powerpoint/2010/main" val="7494274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복합 연산자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48438E6-4025-4056-9854-897925F66DA6}"/>
              </a:ext>
            </a:extLst>
          </p:cNvPr>
          <p:cNvGrpSpPr/>
          <p:nvPr/>
        </p:nvGrpSpPr>
        <p:grpSpPr>
          <a:xfrm>
            <a:off x="702526" y="700088"/>
            <a:ext cx="5890479" cy="2832853"/>
            <a:chOff x="702526" y="2051169"/>
            <a:chExt cx="5890479" cy="4852528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7729100E-BA58-442A-9A39-61CE139EDB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6F815716-9362-466D-8457-F282312C45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4262171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C6F9352-4FF4-4C7C-A818-5A327382E3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6723421"/>
              <a:ext cx="5890479" cy="180276"/>
            </a:xfrm>
            <a:prstGeom prst="rect">
              <a:avLst/>
            </a:prstGeom>
          </p:spPr>
        </p:pic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492D667-3E84-4991-B62F-7C5C6821AB0A}"/>
              </a:ext>
            </a:extLst>
          </p:cNvPr>
          <p:cNvSpPr/>
          <p:nvPr/>
        </p:nvSpPr>
        <p:spPr bwMode="auto">
          <a:xfrm>
            <a:off x="702525" y="846311"/>
            <a:ext cx="5753933" cy="262467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a=1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a++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SyntaxError: invalid syntax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a--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SyntaxError: invalid syntax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a=+ 1; a ; a=- 1 ;a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1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-1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</a:p>
        </p:txBody>
      </p:sp>
    </p:spTree>
    <p:extLst>
      <p:ext uri="{BB962C8B-B14F-4D97-AF65-F5344CB8AC3E}">
        <p14:creationId xmlns:p14="http://schemas.microsoft.com/office/powerpoint/2010/main" val="18406131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03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타입 </a:t>
            </a:r>
            <a:r>
              <a:rPr kumimoji="0" lang="ko-KR" altLang="en-US" sz="4000" b="1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케스팅</a:t>
            </a:r>
            <a:endParaRPr kumimoji="0" lang="en-US" altLang="ko-KR" sz="40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8047" y="3921454"/>
            <a:ext cx="519700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문자형 변환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숫자형 변환</a:t>
            </a:r>
          </a:p>
        </p:txBody>
      </p:sp>
    </p:spTree>
    <p:extLst>
      <p:ext uri="{BB962C8B-B14F-4D97-AF65-F5344CB8AC3E}">
        <p14:creationId xmlns:p14="http://schemas.microsoft.com/office/powerpoint/2010/main" val="1726911448"/>
      </p:ext>
    </p:extLst>
  </p:cSld>
  <p:clrMapOvr>
    <a:masterClrMapping/>
  </p:clrMapOvr>
  <p:transition spd="slow">
    <p:wipe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문자형 변환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2E1558A-DABD-4F7B-9DDD-9368819AB677}"/>
              </a:ext>
            </a:extLst>
          </p:cNvPr>
          <p:cNvGrpSpPr/>
          <p:nvPr/>
        </p:nvGrpSpPr>
        <p:grpSpPr>
          <a:xfrm>
            <a:off x="719572" y="700088"/>
            <a:ext cx="5868553" cy="732093"/>
            <a:chOff x="719572" y="3057831"/>
            <a:chExt cx="5868553" cy="732093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284958C-46B0-4E49-85D4-592790E7676A}"/>
                </a:ext>
              </a:extLst>
            </p:cNvPr>
            <p:cNvSpPr/>
            <p:nvPr/>
          </p:nvSpPr>
          <p:spPr bwMode="auto">
            <a:xfrm>
              <a:off x="1255311" y="3057831"/>
              <a:ext cx="5332814" cy="732093"/>
            </a:xfrm>
            <a:prstGeom prst="rect">
              <a:avLst/>
            </a:prstGeom>
            <a:solidFill>
              <a:srgbClr val="E2E2E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08000" tIns="45720" rIns="108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l" defTabSz="1291174" fontAlgn="auto" latinLnBrk="0">
                <a:spcBef>
                  <a:spcPts val="600"/>
                </a:spcBef>
                <a:spcAft>
                  <a:spcPts val="0"/>
                </a:spcAft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변수의 형태가 다르면 서로 연산처리를 할 수 없음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이때는 변수의 형 변환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(Type casting)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처리를 하여야 함</a:t>
              </a: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50942361-0365-4FCE-938C-4C87EAD9F03F}"/>
                </a:ext>
              </a:extLst>
            </p:cNvPr>
            <p:cNvGrpSpPr/>
            <p:nvPr/>
          </p:nvGrpSpPr>
          <p:grpSpPr>
            <a:xfrm>
              <a:off x="719572" y="3057832"/>
              <a:ext cx="507705" cy="732092"/>
              <a:chOff x="820492" y="3806335"/>
              <a:chExt cx="507705" cy="732092"/>
            </a:xfrm>
          </p:grpSpPr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BBDF4502-72C7-4CBE-A29F-75EBDFB22A5A}"/>
                  </a:ext>
                </a:extLst>
              </p:cNvPr>
              <p:cNvSpPr/>
              <p:nvPr/>
            </p:nvSpPr>
            <p:spPr bwMode="auto">
              <a:xfrm>
                <a:off x="820492" y="3806335"/>
                <a:ext cx="507705" cy="732092"/>
              </a:xfrm>
              <a:prstGeom prst="rect">
                <a:avLst/>
              </a:prstGeom>
              <a:solidFill>
                <a:srgbClr val="0B5395"/>
              </a:solidFill>
              <a:ln w="12700" cap="flat" cmpd="sng" algn="ctr">
                <a:noFill/>
                <a:prstDash val="solid"/>
                <a:miter lim="800000"/>
                <a:headEnd type="none" w="sm" len="sm"/>
                <a:tailEnd type="none" w="lg" len="lg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685800" fontAlgn="auto" latinLnBrk="0">
                  <a:spcBef>
                    <a:spcPts val="600"/>
                  </a:spcBef>
                  <a:spcAft>
                    <a:spcPts val="0"/>
                  </a:spcAft>
                  <a:defRPr/>
                </a:pPr>
                <a:endParaRPr kumimoji="0" lang="ko-KR" altLang="en-US" sz="1350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BEB5B696-03EC-4CD6-9DE3-1368EBCFCC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6147" y="4060813"/>
                <a:ext cx="258835" cy="223134"/>
              </a:xfrm>
              <a:prstGeom prst="rect">
                <a:avLst/>
              </a:prstGeom>
            </p:spPr>
          </p:pic>
        </p:grp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CBF38D6-D4B1-4C4E-AA54-D5078F41DEF6}"/>
              </a:ext>
            </a:extLst>
          </p:cNvPr>
          <p:cNvSpPr/>
          <p:nvPr/>
        </p:nvSpPr>
        <p:spPr bwMode="auto">
          <a:xfrm>
            <a:off x="1255311" y="1586557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문자형 변수의 덧셈은 문자열을 붙이는 것으로 처리됨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5A2064B-B7EB-43A4-A96D-5F40772A9351}"/>
              </a:ext>
            </a:extLst>
          </p:cNvPr>
          <p:cNvGrpSpPr/>
          <p:nvPr/>
        </p:nvGrpSpPr>
        <p:grpSpPr>
          <a:xfrm>
            <a:off x="719572" y="1586558"/>
            <a:ext cx="507705" cy="497174"/>
            <a:chOff x="820492" y="3806335"/>
            <a:chExt cx="507705" cy="497174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86B45CE0-FEB7-4EDC-B4D5-9B02C33680A6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B539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D1B61DE6-8BF7-4DEF-99A6-F7DEB6D8E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7FB5A1B-BA36-4CB0-B193-D11F02683A56}"/>
              </a:ext>
            </a:extLst>
          </p:cNvPr>
          <p:cNvGrpSpPr/>
          <p:nvPr/>
        </p:nvGrpSpPr>
        <p:grpSpPr>
          <a:xfrm>
            <a:off x="702526" y="2254548"/>
            <a:ext cx="5890479" cy="2481912"/>
            <a:chOff x="702526" y="2051169"/>
            <a:chExt cx="5890479" cy="4251385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4355DA06-06C4-4D07-9221-78F6A14B9F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D0CEFA5C-BE20-4DEA-A6D3-0A449728EF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6"/>
              <a:ext cx="5890479" cy="3767148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67C0678E-E739-4D84-A162-477D6C3A90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6122278"/>
              <a:ext cx="5890479" cy="180276"/>
            </a:xfrm>
            <a:prstGeom prst="rect">
              <a:avLst/>
            </a:prstGeom>
          </p:spPr>
        </p:pic>
      </p:grp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672EDA8-75D8-4EB2-823C-764FBA91B8E1}"/>
              </a:ext>
            </a:extLst>
          </p:cNvPr>
          <p:cNvSpPr/>
          <p:nvPr/>
        </p:nvSpPr>
        <p:spPr bwMode="auto">
          <a:xfrm>
            <a:off x="702525" y="2400771"/>
            <a:ext cx="5753933" cy="2913926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a="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멍멍이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"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b="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고양이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"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dirty="0" err="1">
                <a:latin typeface="Consolas" panose="020B0609020204030204" pitchFamily="49" charset="0"/>
                <a:ea typeface="굴림" panose="020B0600000101010101" pitchFamily="50" charset="-127"/>
              </a:rPr>
              <a:t>a+b</a:t>
            </a:r>
            <a:endParaRPr lang="en-US" altLang="ko-KR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'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멍멍이고양이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'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a*3+b*2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'</a:t>
            </a:r>
            <a:r>
              <a:rPr lang="ko-KR" altLang="en-US" dirty="0" err="1">
                <a:latin typeface="Consolas" panose="020B0609020204030204" pitchFamily="49" charset="0"/>
                <a:ea typeface="굴림" panose="020B0600000101010101" pitchFamily="50" charset="-127"/>
              </a:rPr>
              <a:t>멍멍이멍멍이멍멍이고양이고양이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'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"-"*20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'--------------------'</a:t>
            </a:r>
            <a:endParaRPr lang="pt-BR" altLang="ko-KR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03208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문자형 변환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2E1558A-DABD-4F7B-9DDD-9368819AB677}"/>
              </a:ext>
            </a:extLst>
          </p:cNvPr>
          <p:cNvGrpSpPr/>
          <p:nvPr/>
        </p:nvGrpSpPr>
        <p:grpSpPr>
          <a:xfrm>
            <a:off x="719572" y="700088"/>
            <a:ext cx="5868553" cy="732093"/>
            <a:chOff x="719572" y="3057831"/>
            <a:chExt cx="5868553" cy="732093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284958C-46B0-4E49-85D4-592790E7676A}"/>
                </a:ext>
              </a:extLst>
            </p:cNvPr>
            <p:cNvSpPr/>
            <p:nvPr/>
          </p:nvSpPr>
          <p:spPr bwMode="auto">
            <a:xfrm>
              <a:off x="1255311" y="3057831"/>
              <a:ext cx="5332814" cy="732093"/>
            </a:xfrm>
            <a:prstGeom prst="rect">
              <a:avLst/>
            </a:prstGeom>
            <a:solidFill>
              <a:srgbClr val="E2E2E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08000" tIns="45720" rIns="108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l" defTabSz="1291174" fontAlgn="auto" latinLnBrk="0">
                <a:spcBef>
                  <a:spcPts val="600"/>
                </a:spcBef>
                <a:spcAft>
                  <a:spcPts val="0"/>
                </a:spcAft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문자형과 숫자형의 덧셈은 에러이며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이때 숫자형을 문자형으로 변환하여야 함</a:t>
              </a: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50942361-0365-4FCE-938C-4C87EAD9F03F}"/>
                </a:ext>
              </a:extLst>
            </p:cNvPr>
            <p:cNvGrpSpPr/>
            <p:nvPr/>
          </p:nvGrpSpPr>
          <p:grpSpPr>
            <a:xfrm>
              <a:off x="719572" y="3057832"/>
              <a:ext cx="507705" cy="732092"/>
              <a:chOff x="820492" y="3806335"/>
              <a:chExt cx="507705" cy="732092"/>
            </a:xfrm>
          </p:grpSpPr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BBDF4502-72C7-4CBE-A29F-75EBDFB22A5A}"/>
                  </a:ext>
                </a:extLst>
              </p:cNvPr>
              <p:cNvSpPr/>
              <p:nvPr/>
            </p:nvSpPr>
            <p:spPr bwMode="auto">
              <a:xfrm>
                <a:off x="820492" y="3806335"/>
                <a:ext cx="507705" cy="732092"/>
              </a:xfrm>
              <a:prstGeom prst="rect">
                <a:avLst/>
              </a:prstGeom>
              <a:solidFill>
                <a:srgbClr val="CC6600"/>
              </a:solidFill>
              <a:ln w="12700" cap="flat" cmpd="sng" algn="ctr">
                <a:noFill/>
                <a:prstDash val="solid"/>
                <a:miter lim="800000"/>
                <a:headEnd type="none" w="sm" len="sm"/>
                <a:tailEnd type="none" w="lg" len="lg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685800" fontAlgn="auto" latinLnBrk="0">
                  <a:spcBef>
                    <a:spcPts val="600"/>
                  </a:spcBef>
                  <a:spcAft>
                    <a:spcPts val="0"/>
                  </a:spcAft>
                  <a:defRPr/>
                </a:pPr>
                <a:endParaRPr kumimoji="0" lang="ko-KR" altLang="en-US" sz="1350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BEB5B696-03EC-4CD6-9DE3-1368EBCFCC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6147" y="4060813"/>
                <a:ext cx="258835" cy="223134"/>
              </a:xfrm>
              <a:prstGeom prst="rect">
                <a:avLst/>
              </a:prstGeom>
            </p:spPr>
          </p:pic>
        </p:grp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CBF38D6-D4B1-4C4E-AA54-D5078F41DEF6}"/>
              </a:ext>
            </a:extLst>
          </p:cNvPr>
          <p:cNvSpPr/>
          <p:nvPr/>
        </p:nvSpPr>
        <p:spPr bwMode="auto">
          <a:xfrm>
            <a:off x="1255311" y="1586557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숫자형의 문자형으로 변환할 때는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str()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함수를 사용함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5A2064B-B7EB-43A4-A96D-5F40772A9351}"/>
              </a:ext>
            </a:extLst>
          </p:cNvPr>
          <p:cNvGrpSpPr/>
          <p:nvPr/>
        </p:nvGrpSpPr>
        <p:grpSpPr>
          <a:xfrm>
            <a:off x="719572" y="1586558"/>
            <a:ext cx="507705" cy="497174"/>
            <a:chOff x="820492" y="3806335"/>
            <a:chExt cx="507705" cy="497174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86B45CE0-FEB7-4EDC-B4D5-9B02C33680A6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CC6600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D1B61DE6-8BF7-4DEF-99A6-F7DEB6D8E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7FB5A1B-BA36-4CB0-B193-D11F02683A56}"/>
              </a:ext>
            </a:extLst>
          </p:cNvPr>
          <p:cNvGrpSpPr/>
          <p:nvPr/>
        </p:nvGrpSpPr>
        <p:grpSpPr>
          <a:xfrm>
            <a:off x="702526" y="2254548"/>
            <a:ext cx="6398070" cy="2606641"/>
            <a:chOff x="702526" y="2051169"/>
            <a:chExt cx="5890479" cy="4465039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4355DA06-06C4-4D07-9221-78F6A14B9F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D0CEFA5C-BE20-4DEA-A6D3-0A449728EF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6"/>
              <a:ext cx="5890479" cy="3980802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67C0678E-E739-4D84-A162-477D6C3A90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6335932"/>
              <a:ext cx="5890479" cy="180276"/>
            </a:xfrm>
            <a:prstGeom prst="rect">
              <a:avLst/>
            </a:prstGeom>
          </p:spPr>
        </p:pic>
      </p:grp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672EDA8-75D8-4EB2-823C-764FBA91B8E1}"/>
              </a:ext>
            </a:extLst>
          </p:cNvPr>
          <p:cNvSpPr/>
          <p:nvPr/>
        </p:nvSpPr>
        <p:spPr bwMode="auto">
          <a:xfrm>
            <a:off x="702525" y="2400771"/>
            <a:ext cx="6286104" cy="2913926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5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a=1</a:t>
            </a:r>
          </a:p>
          <a:p>
            <a:pPr algn="l" latinLnBrk="0"/>
            <a:r>
              <a:rPr lang="en-US" altLang="ko-KR" sz="15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b="</a:t>
            </a:r>
            <a:r>
              <a:rPr lang="ko-KR" altLang="en-US" sz="1500" dirty="0">
                <a:latin typeface="Consolas" panose="020B0609020204030204" pitchFamily="49" charset="0"/>
                <a:ea typeface="굴림" panose="020B0600000101010101" pitchFamily="50" charset="-127"/>
              </a:rPr>
              <a:t>강아지</a:t>
            </a:r>
            <a:r>
              <a:rPr lang="en-US" altLang="ko-KR" sz="1500" dirty="0">
                <a:latin typeface="Consolas" panose="020B0609020204030204" pitchFamily="49" charset="0"/>
                <a:ea typeface="굴림" panose="020B0600000101010101" pitchFamily="50" charset="-127"/>
              </a:rPr>
              <a:t>"+a+"</a:t>
            </a:r>
            <a:r>
              <a:rPr lang="ko-KR" altLang="en-US" sz="1500" dirty="0">
                <a:latin typeface="Consolas" panose="020B0609020204030204" pitchFamily="49" charset="0"/>
                <a:ea typeface="굴림" panose="020B0600000101010101" pitchFamily="50" charset="-127"/>
              </a:rPr>
              <a:t>마리</a:t>
            </a:r>
            <a:r>
              <a:rPr lang="en-US" altLang="ko-KR" sz="1500" dirty="0">
                <a:latin typeface="Consolas" panose="020B0609020204030204" pitchFamily="49" charset="0"/>
                <a:ea typeface="굴림" panose="020B0600000101010101" pitchFamily="50" charset="-127"/>
              </a:rPr>
              <a:t>"</a:t>
            </a:r>
          </a:p>
          <a:p>
            <a:pPr algn="l" latinLnBrk="0"/>
            <a:r>
              <a:rPr lang="en-US" altLang="ko-KR" sz="1500" dirty="0">
                <a:latin typeface="Consolas" panose="020B0609020204030204" pitchFamily="49" charset="0"/>
                <a:ea typeface="굴림" panose="020B0600000101010101" pitchFamily="50" charset="-127"/>
              </a:rPr>
              <a:t>Traceback (most recent call last):</a:t>
            </a:r>
          </a:p>
          <a:p>
            <a:pPr algn="l" latinLnBrk="0"/>
            <a:r>
              <a:rPr lang="en-US" altLang="ko-KR" sz="1500" dirty="0">
                <a:latin typeface="Consolas" panose="020B0609020204030204" pitchFamily="49" charset="0"/>
                <a:ea typeface="굴림" panose="020B0600000101010101" pitchFamily="50" charset="-127"/>
              </a:rPr>
              <a:t>  File "&lt;pyshell#123&gt;", line 1, in &lt;module&gt;</a:t>
            </a:r>
          </a:p>
          <a:p>
            <a:pPr algn="l" latinLnBrk="0"/>
            <a:r>
              <a:rPr lang="en-US" altLang="ko-KR" sz="1500" dirty="0">
                <a:latin typeface="Consolas" panose="020B0609020204030204" pitchFamily="49" charset="0"/>
                <a:ea typeface="굴림" panose="020B0600000101010101" pitchFamily="50" charset="-127"/>
              </a:rPr>
              <a:t>    b="</a:t>
            </a:r>
            <a:r>
              <a:rPr lang="ko-KR" altLang="en-US" sz="1500" dirty="0">
                <a:latin typeface="Consolas" panose="020B0609020204030204" pitchFamily="49" charset="0"/>
                <a:ea typeface="굴림" panose="020B0600000101010101" pitchFamily="50" charset="-127"/>
              </a:rPr>
              <a:t>강아지</a:t>
            </a:r>
            <a:r>
              <a:rPr lang="en-US" altLang="ko-KR" sz="1500" dirty="0">
                <a:latin typeface="Consolas" panose="020B0609020204030204" pitchFamily="49" charset="0"/>
                <a:ea typeface="굴림" panose="020B0600000101010101" pitchFamily="50" charset="-127"/>
              </a:rPr>
              <a:t>"+a+"</a:t>
            </a:r>
            <a:r>
              <a:rPr lang="ko-KR" altLang="en-US" sz="1500" dirty="0">
                <a:latin typeface="Consolas" panose="020B0609020204030204" pitchFamily="49" charset="0"/>
                <a:ea typeface="굴림" panose="020B0600000101010101" pitchFamily="50" charset="-127"/>
              </a:rPr>
              <a:t>마리</a:t>
            </a:r>
            <a:r>
              <a:rPr lang="en-US" altLang="ko-KR" sz="1500" dirty="0">
                <a:latin typeface="Consolas" panose="020B0609020204030204" pitchFamily="49" charset="0"/>
                <a:ea typeface="굴림" panose="020B0600000101010101" pitchFamily="50" charset="-127"/>
              </a:rPr>
              <a:t>"</a:t>
            </a:r>
          </a:p>
          <a:p>
            <a:pPr algn="l" latinLnBrk="0"/>
            <a:r>
              <a:rPr lang="en-US" altLang="ko-KR" sz="1500" dirty="0" err="1">
                <a:latin typeface="Consolas" panose="020B0609020204030204" pitchFamily="49" charset="0"/>
                <a:ea typeface="굴림" panose="020B0600000101010101" pitchFamily="50" charset="-127"/>
              </a:rPr>
              <a:t>TypeError</a:t>
            </a:r>
            <a:r>
              <a:rPr lang="en-US" altLang="ko-KR" sz="1500" dirty="0">
                <a:latin typeface="Consolas" panose="020B0609020204030204" pitchFamily="49" charset="0"/>
                <a:ea typeface="굴림" panose="020B0600000101010101" pitchFamily="50" charset="-127"/>
              </a:rPr>
              <a:t>: can only concatenate str (not "int") to str</a:t>
            </a:r>
          </a:p>
          <a:p>
            <a:pPr algn="l" latinLnBrk="0"/>
            <a:r>
              <a:rPr lang="en-US" altLang="ko-KR" sz="15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b="</a:t>
            </a:r>
            <a:r>
              <a:rPr lang="ko-KR" altLang="en-US" sz="1500" dirty="0">
                <a:latin typeface="Consolas" panose="020B0609020204030204" pitchFamily="49" charset="0"/>
                <a:ea typeface="굴림" panose="020B0600000101010101" pitchFamily="50" charset="-127"/>
              </a:rPr>
              <a:t>강아지</a:t>
            </a:r>
            <a:r>
              <a:rPr lang="en-US" altLang="ko-KR" sz="1500" dirty="0">
                <a:latin typeface="Consolas" panose="020B0609020204030204" pitchFamily="49" charset="0"/>
                <a:ea typeface="굴림" panose="020B0600000101010101" pitchFamily="50" charset="-127"/>
              </a:rPr>
              <a:t>"+str(a)+"</a:t>
            </a:r>
            <a:r>
              <a:rPr lang="ko-KR" altLang="en-US" sz="1500" dirty="0">
                <a:latin typeface="Consolas" panose="020B0609020204030204" pitchFamily="49" charset="0"/>
                <a:ea typeface="굴림" panose="020B0600000101010101" pitchFamily="50" charset="-127"/>
              </a:rPr>
              <a:t>마리</a:t>
            </a:r>
            <a:r>
              <a:rPr lang="en-US" altLang="ko-KR" sz="1500" dirty="0">
                <a:latin typeface="Consolas" panose="020B0609020204030204" pitchFamily="49" charset="0"/>
                <a:ea typeface="굴림" panose="020B0600000101010101" pitchFamily="50" charset="-127"/>
              </a:rPr>
              <a:t>"</a:t>
            </a:r>
          </a:p>
          <a:p>
            <a:pPr algn="l" latinLnBrk="0"/>
            <a:r>
              <a:rPr lang="en-US" altLang="ko-KR" sz="15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b</a:t>
            </a:r>
          </a:p>
          <a:p>
            <a:pPr algn="l" latinLnBrk="0"/>
            <a:r>
              <a:rPr lang="en-US" altLang="ko-KR" sz="1500" dirty="0">
                <a:latin typeface="Consolas" panose="020B0609020204030204" pitchFamily="49" charset="0"/>
                <a:ea typeface="굴림" panose="020B0600000101010101" pitchFamily="50" charset="-127"/>
              </a:rPr>
              <a:t>'</a:t>
            </a:r>
            <a:r>
              <a:rPr lang="ko-KR" altLang="en-US" sz="1500" dirty="0">
                <a:latin typeface="Consolas" panose="020B0609020204030204" pitchFamily="49" charset="0"/>
                <a:ea typeface="굴림" panose="020B0600000101010101" pitchFamily="50" charset="-127"/>
              </a:rPr>
              <a:t>강아지</a:t>
            </a:r>
            <a:r>
              <a:rPr lang="en-US" altLang="ko-KR" sz="1500" dirty="0">
                <a:latin typeface="Consolas" panose="020B0609020204030204" pitchFamily="49" charset="0"/>
                <a:ea typeface="굴림" panose="020B0600000101010101" pitchFamily="50" charset="-127"/>
              </a:rPr>
              <a:t>1</a:t>
            </a:r>
            <a:r>
              <a:rPr lang="ko-KR" altLang="en-US" sz="1500" dirty="0">
                <a:latin typeface="Consolas" panose="020B0609020204030204" pitchFamily="49" charset="0"/>
                <a:ea typeface="굴림" panose="020B0600000101010101" pitchFamily="50" charset="-127"/>
              </a:rPr>
              <a:t>마리</a:t>
            </a:r>
            <a:r>
              <a:rPr lang="en-US" altLang="ko-KR" sz="1500" dirty="0">
                <a:latin typeface="Consolas" panose="020B0609020204030204" pitchFamily="49" charset="0"/>
                <a:ea typeface="굴림" panose="020B0600000101010101" pitchFamily="50" charset="-127"/>
              </a:rPr>
              <a:t>'</a:t>
            </a:r>
          </a:p>
          <a:p>
            <a:pPr algn="l" latinLnBrk="0"/>
            <a:r>
              <a:rPr lang="en-US" altLang="ko-KR" sz="15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endParaRPr lang="pt-BR" altLang="ko-KR" sz="1500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27075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F3CFDFB7-3953-44CE-BF53-6C62B2222A93}"/>
              </a:ext>
            </a:extLst>
          </p:cNvPr>
          <p:cNvGrpSpPr/>
          <p:nvPr/>
        </p:nvGrpSpPr>
        <p:grpSpPr>
          <a:xfrm>
            <a:off x="696711" y="1864948"/>
            <a:ext cx="8052002" cy="3119693"/>
            <a:chOff x="696711" y="700088"/>
            <a:chExt cx="8052002" cy="3119693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6EB2721-8ED9-4FE2-93A8-866E24C5831D}"/>
                </a:ext>
              </a:extLst>
            </p:cNvPr>
            <p:cNvGrpSpPr/>
            <p:nvPr/>
          </p:nvGrpSpPr>
          <p:grpSpPr>
            <a:xfrm>
              <a:off x="696711" y="700088"/>
              <a:ext cx="8052002" cy="282692"/>
              <a:chOff x="696711" y="700088"/>
              <a:chExt cx="8052002" cy="282692"/>
            </a:xfrm>
          </p:grpSpPr>
          <p:pic>
            <p:nvPicPr>
              <p:cNvPr id="26" name="그림 25">
                <a:extLst>
                  <a:ext uri="{FF2B5EF4-FFF2-40B4-BE49-F238E27FC236}">
                    <a16:creationId xmlns:a16="http://schemas.microsoft.com/office/drawing/2014/main" id="{4A89B907-5B62-4971-96E8-4C40505242F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4535" r="3208" b="85580"/>
              <a:stretch/>
            </p:blipFill>
            <p:spPr>
              <a:xfrm>
                <a:off x="696711" y="700088"/>
                <a:ext cx="8052001" cy="282692"/>
              </a:xfrm>
              <a:prstGeom prst="rect">
                <a:avLst/>
              </a:prstGeom>
            </p:spPr>
          </p:pic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1DB790BD-4C76-4DFB-849A-A06164546BE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876" t="4535" r="3208" b="85580"/>
              <a:stretch/>
            </p:blipFill>
            <p:spPr>
              <a:xfrm>
                <a:off x="7496028" y="700088"/>
                <a:ext cx="1252685" cy="282692"/>
              </a:xfrm>
              <a:prstGeom prst="rect">
                <a:avLst/>
              </a:prstGeom>
            </p:spPr>
          </p:pic>
        </p:grp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E8034F4A-ECD2-4B92-AC9F-0E7EA7B2893C}"/>
                </a:ext>
              </a:extLst>
            </p:cNvPr>
            <p:cNvGrpSpPr/>
            <p:nvPr/>
          </p:nvGrpSpPr>
          <p:grpSpPr>
            <a:xfrm>
              <a:off x="696711" y="982777"/>
              <a:ext cx="8052002" cy="2831040"/>
              <a:chOff x="696711" y="982777"/>
              <a:chExt cx="8052002" cy="2831040"/>
            </a:xfrm>
          </p:grpSpPr>
          <p:pic>
            <p:nvPicPr>
              <p:cNvPr id="24" name="그림 23">
                <a:extLst>
                  <a:ext uri="{FF2B5EF4-FFF2-40B4-BE49-F238E27FC236}">
                    <a16:creationId xmlns:a16="http://schemas.microsoft.com/office/drawing/2014/main" id="{454120A3-D836-476B-9B86-9E66A49D918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14381" r="3208" b="45879"/>
              <a:stretch/>
            </p:blipFill>
            <p:spPr>
              <a:xfrm>
                <a:off x="696711" y="982777"/>
                <a:ext cx="8052001" cy="2778260"/>
              </a:xfrm>
              <a:prstGeom prst="rect">
                <a:avLst/>
              </a:prstGeom>
            </p:spPr>
          </p:pic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BCDEAA70-FCCE-4969-8C0B-C367CD86076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9683" t="15631" r="3207" b="64920"/>
              <a:stretch/>
            </p:blipFill>
            <p:spPr>
              <a:xfrm>
                <a:off x="8059138" y="982777"/>
                <a:ext cx="689575" cy="2831040"/>
              </a:xfrm>
              <a:prstGeom prst="rect">
                <a:avLst/>
              </a:prstGeom>
            </p:spPr>
          </p:pic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2E40F32F-7327-4C14-A741-9C5873829FD0}"/>
                </a:ext>
              </a:extLst>
            </p:cNvPr>
            <p:cNvGrpSpPr/>
            <p:nvPr/>
          </p:nvGrpSpPr>
          <p:grpSpPr>
            <a:xfrm>
              <a:off x="696711" y="3708574"/>
              <a:ext cx="8052002" cy="111207"/>
              <a:chOff x="696711" y="3708574"/>
              <a:chExt cx="8052002" cy="111207"/>
            </a:xfrm>
          </p:grpSpPr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5412BC58-BD94-4FF6-BA8F-60F0055D78A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67202" r="3208" b="29118"/>
              <a:stretch/>
            </p:blipFill>
            <p:spPr>
              <a:xfrm>
                <a:off x="696711" y="3708574"/>
                <a:ext cx="8052001" cy="105243"/>
              </a:xfrm>
              <a:prstGeom prst="rect">
                <a:avLst/>
              </a:prstGeom>
            </p:spPr>
          </p:pic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2E6AFBA6-A955-4F9D-85FC-12C5E1F2239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678" t="67070" r="3208" b="29249"/>
              <a:stretch/>
            </p:blipFill>
            <p:spPr>
              <a:xfrm>
                <a:off x="7961778" y="3708575"/>
                <a:ext cx="786935" cy="111206"/>
              </a:xfrm>
              <a:prstGeom prst="rect">
                <a:avLst/>
              </a:prstGeom>
            </p:spPr>
          </p:pic>
        </p:grpSp>
      </p:grpSp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문자형 변환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35A8EF9-7DAE-4868-AA6C-603B63664B59}"/>
              </a:ext>
            </a:extLst>
          </p:cNvPr>
          <p:cNvSpPr/>
          <p:nvPr/>
        </p:nvSpPr>
        <p:spPr bwMode="auto">
          <a:xfrm>
            <a:off x="702525" y="2018093"/>
            <a:ext cx="8046187" cy="2913926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ord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("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가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")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44032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hex(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ord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("a"))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'0x61'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for c in range (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ord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('a'), 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ord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('z')+1):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	print(hex(c),"=",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chr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(c),", ",end="")</a:t>
            </a:r>
          </a:p>
          <a:p>
            <a:pPr algn="l" latinLnBrk="0"/>
            <a:endParaRPr lang="en-US" altLang="ko-KR" sz="14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	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0x61 = a , 0x62 = b , 0x63 = c , 0x64 = d , 0x65 = e , 0x66 = f , 0x67 = g , 0x68 = h , 0x69 = 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i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, 0x6a = j , 0x6b = k , 0x6c = l , 0x6d = m , 0x6e = n , 0x6f = o , 0x70 = p , 0x71 = q , 0x72 = r , 0x73 = s , 0x74 = t , 0x75 = u , 0x76 = v , 0x77 = w , 0x78 = x , 0x79 = y , 0x7a = z , 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endParaRPr lang="pt-BR" altLang="ko-KR" sz="1400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5957756-32E5-455B-8C92-CBD202B298F1}"/>
              </a:ext>
            </a:extLst>
          </p:cNvPr>
          <p:cNvSpPr/>
          <p:nvPr/>
        </p:nvSpPr>
        <p:spPr bwMode="auto">
          <a:xfrm>
            <a:off x="1255311" y="706489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문자형을 다루는 </a:t>
            </a:r>
            <a:r>
              <a:rPr kumimoji="0" lang="en-US" altLang="ko-KR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ord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함수는 문자의 </a:t>
            </a:r>
            <a:r>
              <a:rPr kumimoji="0" lang="ko-KR" altLang="en-US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내부코드값을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반환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85B4F406-2F31-469F-9BB2-4A2AE21C48A6}"/>
              </a:ext>
            </a:extLst>
          </p:cNvPr>
          <p:cNvGrpSpPr/>
          <p:nvPr/>
        </p:nvGrpSpPr>
        <p:grpSpPr>
          <a:xfrm>
            <a:off x="719572" y="706490"/>
            <a:ext cx="507705" cy="497174"/>
            <a:chOff x="593089" y="1058864"/>
            <a:chExt cx="507705" cy="497174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B64F9577-2ABF-42C3-9C03-585904EEDD83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0D183AF5-1827-47E2-9160-E8B8FF3822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69A55C57-70AB-4610-8FB4-A6174073084D}"/>
              </a:ext>
            </a:extLst>
          </p:cNvPr>
          <p:cNvSpPr/>
          <p:nvPr/>
        </p:nvSpPr>
        <p:spPr bwMode="auto">
          <a:xfrm>
            <a:off x="1255311" y="1252108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en-US" altLang="ko-KR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chr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함수는 </a:t>
            </a:r>
            <a:r>
              <a:rPr kumimoji="0" lang="ko-KR" altLang="en-US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내부코드값을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가지고 해당 글자를 반환</a:t>
            </a: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67A201B6-B5A2-4EB2-9BFF-647D63D1CD60}"/>
              </a:ext>
            </a:extLst>
          </p:cNvPr>
          <p:cNvGrpSpPr/>
          <p:nvPr/>
        </p:nvGrpSpPr>
        <p:grpSpPr>
          <a:xfrm>
            <a:off x="719572" y="1252109"/>
            <a:ext cx="507705" cy="497174"/>
            <a:chOff x="593089" y="1058864"/>
            <a:chExt cx="507705" cy="497174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3CE68BCD-012E-4845-BD62-71A528202DB5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8C92909F-0770-4BB2-8BA6-B6F1D210AF7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087258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숫자형 변환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4FDD7783-9933-40D3-B0C8-616CCFB56820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454E491-1A32-47C5-9B25-F71020033C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int()</a:t>
              </a:r>
              <a:endParaRPr kumimoji="0" lang="ko-KR" altLang="en-US" sz="22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0" name="Picture 89" descr="ti122d8507 [부동산]">
              <a:extLst>
                <a:ext uri="{FF2B5EF4-FFF2-40B4-BE49-F238E27FC236}">
                  <a16:creationId xmlns:a16="http://schemas.microsoft.com/office/drawing/2014/main" id="{8BEBDB3E-7A24-4903-BD39-CAD815FE17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B4010D2-B3AE-46AF-B11E-51367F1294F9}"/>
              </a:ext>
            </a:extLst>
          </p:cNvPr>
          <p:cNvGrpSpPr/>
          <p:nvPr/>
        </p:nvGrpSpPr>
        <p:grpSpPr>
          <a:xfrm>
            <a:off x="719572" y="1166813"/>
            <a:ext cx="5868553" cy="732093"/>
            <a:chOff x="719572" y="3057831"/>
            <a:chExt cx="5868553" cy="732093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454D46BE-B408-4761-84F7-170189D21E96}"/>
                </a:ext>
              </a:extLst>
            </p:cNvPr>
            <p:cNvSpPr/>
            <p:nvPr/>
          </p:nvSpPr>
          <p:spPr bwMode="auto">
            <a:xfrm>
              <a:off x="1255311" y="3057831"/>
              <a:ext cx="5332814" cy="732093"/>
            </a:xfrm>
            <a:prstGeom prst="rect">
              <a:avLst/>
            </a:prstGeom>
            <a:solidFill>
              <a:srgbClr val="E2E2E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08000" tIns="45720" rIns="108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l" defTabSz="1291174" fontAlgn="auto" latinLnBrk="0">
                <a:spcBef>
                  <a:spcPts val="600"/>
                </a:spcBef>
                <a:spcAft>
                  <a:spcPts val="0"/>
                </a:spcAft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문자형을 숫자형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정수형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으로 바꾸는 경우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int()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함수를 사용함</a:t>
              </a:r>
            </a:p>
          </p:txBody>
        </p: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64BF484D-D896-46CC-B339-6F575CFEEA03}"/>
                </a:ext>
              </a:extLst>
            </p:cNvPr>
            <p:cNvGrpSpPr/>
            <p:nvPr/>
          </p:nvGrpSpPr>
          <p:grpSpPr>
            <a:xfrm>
              <a:off x="719572" y="3057832"/>
              <a:ext cx="507705" cy="732092"/>
              <a:chOff x="820492" y="3806335"/>
              <a:chExt cx="507705" cy="732092"/>
            </a:xfrm>
          </p:grpSpPr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3A42DED3-BA85-45E5-B200-68136D8598A7}"/>
                  </a:ext>
                </a:extLst>
              </p:cNvPr>
              <p:cNvSpPr/>
              <p:nvPr/>
            </p:nvSpPr>
            <p:spPr bwMode="auto">
              <a:xfrm>
                <a:off x="820492" y="3806335"/>
                <a:ext cx="507705" cy="732092"/>
              </a:xfrm>
              <a:prstGeom prst="rect">
                <a:avLst/>
              </a:prstGeom>
              <a:solidFill>
                <a:srgbClr val="0B5395"/>
              </a:solidFill>
              <a:ln w="12700" cap="flat" cmpd="sng" algn="ctr">
                <a:noFill/>
                <a:prstDash val="solid"/>
                <a:miter lim="800000"/>
                <a:headEnd type="none" w="sm" len="sm"/>
                <a:tailEnd type="none" w="lg" len="lg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685800" fontAlgn="auto" latinLnBrk="0">
                  <a:spcBef>
                    <a:spcPts val="600"/>
                  </a:spcBef>
                  <a:spcAft>
                    <a:spcPts val="0"/>
                  </a:spcAft>
                  <a:defRPr/>
                </a:pPr>
                <a:endParaRPr kumimoji="0" lang="ko-KR" altLang="en-US" sz="1350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pic>
            <p:nvPicPr>
              <p:cNvPr id="34" name="그림 33">
                <a:extLst>
                  <a:ext uri="{FF2B5EF4-FFF2-40B4-BE49-F238E27FC236}">
                    <a16:creationId xmlns:a16="http://schemas.microsoft.com/office/drawing/2014/main" id="{CC5E7A65-8E1E-4C4C-903A-A3FBB1485D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6147" y="4060813"/>
                <a:ext cx="258835" cy="223134"/>
              </a:xfrm>
              <a:prstGeom prst="rect">
                <a:avLst/>
              </a:prstGeom>
            </p:spPr>
          </p:pic>
        </p:grp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13A3125A-8C9A-4588-AD69-FDB70E1A99FE}"/>
              </a:ext>
            </a:extLst>
          </p:cNvPr>
          <p:cNvGrpSpPr/>
          <p:nvPr/>
        </p:nvGrpSpPr>
        <p:grpSpPr>
          <a:xfrm>
            <a:off x="719572" y="2090544"/>
            <a:ext cx="5868553" cy="732093"/>
            <a:chOff x="719572" y="3057831"/>
            <a:chExt cx="5868553" cy="732093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C62D9E7-6CCE-4D90-9E93-C3F9496518D3}"/>
                </a:ext>
              </a:extLst>
            </p:cNvPr>
            <p:cNvSpPr/>
            <p:nvPr/>
          </p:nvSpPr>
          <p:spPr bwMode="auto">
            <a:xfrm>
              <a:off x="1255311" y="3057831"/>
              <a:ext cx="5332814" cy="732093"/>
            </a:xfrm>
            <a:prstGeom prst="rect">
              <a:avLst/>
            </a:prstGeom>
            <a:solidFill>
              <a:srgbClr val="E2E2E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08000" tIns="45720" rIns="108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l" defTabSz="1291174" fontAlgn="auto" latinLnBrk="0">
                <a:spcBef>
                  <a:spcPts val="600"/>
                </a:spcBef>
                <a:spcAft>
                  <a:spcPts val="0"/>
                </a:spcAft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동일한 이름으로 실수형을 정수형으로 바꾸는 경우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int()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함수를 사용함</a:t>
              </a: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0F3C60A5-7AA0-4989-904B-2017BFBBBFB5}"/>
                </a:ext>
              </a:extLst>
            </p:cNvPr>
            <p:cNvGrpSpPr/>
            <p:nvPr/>
          </p:nvGrpSpPr>
          <p:grpSpPr>
            <a:xfrm>
              <a:off x="719572" y="3057832"/>
              <a:ext cx="507705" cy="732092"/>
              <a:chOff x="820492" y="3806335"/>
              <a:chExt cx="507705" cy="732092"/>
            </a:xfrm>
          </p:grpSpPr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E3FD51ED-882D-4DE0-8507-35D646009793}"/>
                  </a:ext>
                </a:extLst>
              </p:cNvPr>
              <p:cNvSpPr/>
              <p:nvPr/>
            </p:nvSpPr>
            <p:spPr bwMode="auto">
              <a:xfrm>
                <a:off x="820492" y="3806335"/>
                <a:ext cx="507705" cy="732092"/>
              </a:xfrm>
              <a:prstGeom prst="rect">
                <a:avLst/>
              </a:prstGeom>
              <a:solidFill>
                <a:srgbClr val="0B5395"/>
              </a:solidFill>
              <a:ln w="12700" cap="flat" cmpd="sng" algn="ctr">
                <a:noFill/>
                <a:prstDash val="solid"/>
                <a:miter lim="800000"/>
                <a:headEnd type="none" w="sm" len="sm"/>
                <a:tailEnd type="none" w="lg" len="lg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685800" fontAlgn="auto" latinLnBrk="0">
                  <a:spcBef>
                    <a:spcPts val="600"/>
                  </a:spcBef>
                  <a:spcAft>
                    <a:spcPts val="0"/>
                  </a:spcAft>
                  <a:defRPr/>
                </a:pPr>
                <a:endParaRPr kumimoji="0" lang="ko-KR" altLang="en-US" sz="1350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pic>
            <p:nvPicPr>
              <p:cNvPr id="43" name="그림 42">
                <a:extLst>
                  <a:ext uri="{FF2B5EF4-FFF2-40B4-BE49-F238E27FC236}">
                    <a16:creationId xmlns:a16="http://schemas.microsoft.com/office/drawing/2014/main" id="{4EAF1625-B5B6-4486-B0E8-E487DFF179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6147" y="4060813"/>
                <a:ext cx="258835" cy="22313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0672232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6CAFC6AB-4CF7-4457-8DE8-AAECC93B99D0}"/>
              </a:ext>
            </a:extLst>
          </p:cNvPr>
          <p:cNvGrpSpPr/>
          <p:nvPr/>
        </p:nvGrpSpPr>
        <p:grpSpPr>
          <a:xfrm>
            <a:off x="696711" y="1177468"/>
            <a:ext cx="8052002" cy="3113729"/>
            <a:chOff x="696711" y="700088"/>
            <a:chExt cx="8052002" cy="3113729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51BF3786-7D0D-4273-8DCB-500CF6E3BAF4}"/>
                </a:ext>
              </a:extLst>
            </p:cNvPr>
            <p:cNvGrpSpPr/>
            <p:nvPr/>
          </p:nvGrpSpPr>
          <p:grpSpPr>
            <a:xfrm>
              <a:off x="696711" y="700088"/>
              <a:ext cx="8052002" cy="282692"/>
              <a:chOff x="696711" y="700088"/>
              <a:chExt cx="8052002" cy="282692"/>
            </a:xfrm>
          </p:grpSpPr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EF02AD40-8E67-4BFA-AC4A-B4358C9FDCB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4535" r="3208" b="85580"/>
              <a:stretch/>
            </p:blipFill>
            <p:spPr>
              <a:xfrm>
                <a:off x="696711" y="700088"/>
                <a:ext cx="8052001" cy="282692"/>
              </a:xfrm>
              <a:prstGeom prst="rect">
                <a:avLst/>
              </a:prstGeom>
            </p:spPr>
          </p:pic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C34D630C-3EA7-4803-AB9B-EFAD81BBD19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876" t="4535" r="3208" b="85580"/>
              <a:stretch/>
            </p:blipFill>
            <p:spPr>
              <a:xfrm>
                <a:off x="7496028" y="700088"/>
                <a:ext cx="1252685" cy="282692"/>
              </a:xfrm>
              <a:prstGeom prst="rect">
                <a:avLst/>
              </a:prstGeom>
            </p:spPr>
          </p:pic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8360E32D-BC1A-47F4-B060-412B03113A22}"/>
                </a:ext>
              </a:extLst>
            </p:cNvPr>
            <p:cNvGrpSpPr/>
            <p:nvPr/>
          </p:nvGrpSpPr>
          <p:grpSpPr>
            <a:xfrm>
              <a:off x="696711" y="982777"/>
              <a:ext cx="8052002" cy="2831040"/>
              <a:chOff x="696711" y="982777"/>
              <a:chExt cx="8052002" cy="2831040"/>
            </a:xfrm>
          </p:grpSpPr>
          <p:pic>
            <p:nvPicPr>
              <p:cNvPr id="26" name="그림 25">
                <a:extLst>
                  <a:ext uri="{FF2B5EF4-FFF2-40B4-BE49-F238E27FC236}">
                    <a16:creationId xmlns:a16="http://schemas.microsoft.com/office/drawing/2014/main" id="{FA06E621-25C6-4050-90E2-E10C0AB05A9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14381" r="3208" b="45879"/>
              <a:stretch/>
            </p:blipFill>
            <p:spPr>
              <a:xfrm>
                <a:off x="696711" y="982777"/>
                <a:ext cx="8052001" cy="2778260"/>
              </a:xfrm>
              <a:prstGeom prst="rect">
                <a:avLst/>
              </a:prstGeom>
            </p:spPr>
          </p:pic>
          <p:pic>
            <p:nvPicPr>
              <p:cNvPr id="27" name="그림 26">
                <a:extLst>
                  <a:ext uri="{FF2B5EF4-FFF2-40B4-BE49-F238E27FC236}">
                    <a16:creationId xmlns:a16="http://schemas.microsoft.com/office/drawing/2014/main" id="{1F951A78-15A0-47BB-9EE1-EFC22B4334A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9683" t="15631" r="3207" b="64920"/>
              <a:stretch/>
            </p:blipFill>
            <p:spPr>
              <a:xfrm>
                <a:off x="8059138" y="982777"/>
                <a:ext cx="689575" cy="2831040"/>
              </a:xfrm>
              <a:prstGeom prst="rect">
                <a:avLst/>
              </a:prstGeom>
            </p:spPr>
          </p:pic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D45DC9F0-685E-485B-8F76-5CF54711720B}"/>
                </a:ext>
              </a:extLst>
            </p:cNvPr>
            <p:cNvGrpSpPr/>
            <p:nvPr/>
          </p:nvGrpSpPr>
          <p:grpSpPr>
            <a:xfrm>
              <a:off x="696711" y="3699244"/>
              <a:ext cx="8052002" cy="114573"/>
              <a:chOff x="696711" y="3699244"/>
              <a:chExt cx="8052002" cy="114573"/>
            </a:xfrm>
          </p:grpSpPr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id="{D2E089A1-6B8A-4DC9-A750-1E6CDF9EA2D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67202" r="3208" b="29118"/>
              <a:stretch/>
            </p:blipFill>
            <p:spPr>
              <a:xfrm>
                <a:off x="696711" y="3708574"/>
                <a:ext cx="8052001" cy="105243"/>
              </a:xfrm>
              <a:prstGeom prst="rect">
                <a:avLst/>
              </a:prstGeom>
            </p:spPr>
          </p:pic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7E436CE0-4A62-49B7-B115-9CCD6C48189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678" t="67070" r="3208" b="29249"/>
              <a:stretch/>
            </p:blipFill>
            <p:spPr>
              <a:xfrm>
                <a:off x="7961778" y="3699244"/>
                <a:ext cx="786935" cy="111206"/>
              </a:xfrm>
              <a:prstGeom prst="rect">
                <a:avLst/>
              </a:prstGeom>
            </p:spPr>
          </p:pic>
        </p:grpSp>
      </p:grpSp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숫자형 변환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4FDD7783-9933-40D3-B0C8-616CCFB56820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454E491-1A32-47C5-9B25-F71020033C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int()</a:t>
              </a:r>
              <a:endParaRPr kumimoji="0" lang="ko-KR" altLang="en-US" sz="22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0" name="Picture 89" descr="ti122d8507 [부동산]">
              <a:extLst>
                <a:ext uri="{FF2B5EF4-FFF2-40B4-BE49-F238E27FC236}">
                  <a16:creationId xmlns:a16="http://schemas.microsoft.com/office/drawing/2014/main" id="{8BEBDB3E-7A24-4903-BD39-CAD815FE17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B21A845-A3AF-437C-B1AC-1787756273E8}"/>
              </a:ext>
            </a:extLst>
          </p:cNvPr>
          <p:cNvSpPr/>
          <p:nvPr/>
        </p:nvSpPr>
        <p:spPr bwMode="auto">
          <a:xfrm>
            <a:off x="702525" y="1313036"/>
            <a:ext cx="7611051" cy="237048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a="123"; a+1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Traceback (most recent call last):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File "&lt;pyshell#137&gt;", line 1, in &lt;module&gt;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 a="123"; a+1</a:t>
            </a:r>
          </a:p>
          <a:p>
            <a:pPr algn="l" latinLnBrk="0"/>
            <a:r>
              <a:rPr lang="en-US" altLang="ko-KR" dirty="0" err="1">
                <a:latin typeface="Consolas" panose="020B0609020204030204" pitchFamily="49" charset="0"/>
                <a:ea typeface="굴림" panose="020B0600000101010101" pitchFamily="50" charset="-127"/>
              </a:rPr>
              <a:t>TypeError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: can only concatenate str (not "int") to str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a="123"; int(a)+1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124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a=12.3; int(a)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12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endParaRPr lang="pt-BR" altLang="ko-KR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7696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/>
        </p:nvSpPr>
        <p:spPr bwMode="auto">
          <a:xfrm>
            <a:off x="0" y="480305"/>
            <a:ext cx="6671462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0" name="직사각형 16"/>
          <p:cNvSpPr>
            <a:spLocks noChangeArrowheads="1"/>
          </p:cNvSpPr>
          <p:nvPr/>
        </p:nvSpPr>
        <p:spPr bwMode="auto">
          <a:xfrm>
            <a:off x="585591" y="493606"/>
            <a:ext cx="213855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800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</a:t>
            </a:r>
            <a:r>
              <a:rPr kumimoji="0" lang="ko-KR" altLang="en-US" sz="28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목표</a:t>
            </a:r>
          </a:p>
        </p:txBody>
      </p:sp>
      <p:grpSp>
        <p:nvGrpSpPr>
          <p:cNvPr id="21" name="그룹 20"/>
          <p:cNvGrpSpPr/>
          <p:nvPr/>
        </p:nvGrpSpPr>
        <p:grpSpPr>
          <a:xfrm>
            <a:off x="756140" y="1371421"/>
            <a:ext cx="5831985" cy="438368"/>
            <a:chOff x="585154" y="963984"/>
            <a:chExt cx="5831985" cy="438368"/>
          </a:xfrm>
        </p:grpSpPr>
        <p:sp>
          <p:nvSpPr>
            <p:cNvPr id="22" name="직사각형 21"/>
            <p:cNvSpPr>
              <a:spLocks noChangeArrowheads="1"/>
            </p:cNvSpPr>
            <p:nvPr/>
          </p:nvSpPr>
          <p:spPr bwMode="auto">
            <a:xfrm>
              <a:off x="616616" y="963984"/>
              <a:ext cx="5800523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연산자에서 대입 연산자를 이해하고 사용할 수 있다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</a:p>
          </p:txBody>
        </p:sp>
        <p:sp>
          <p:nvSpPr>
            <p:cNvPr id="23" name="타원 22"/>
            <p:cNvSpPr/>
            <p:nvPr/>
          </p:nvSpPr>
          <p:spPr bwMode="auto">
            <a:xfrm>
              <a:off x="585154" y="1105449"/>
              <a:ext cx="105863" cy="105863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4" name="직각 삼각형 23"/>
          <p:cNvSpPr/>
          <p:nvPr/>
        </p:nvSpPr>
        <p:spPr bwMode="auto">
          <a:xfrm flipH="1">
            <a:off x="6056985" y="480305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 bwMode="auto">
          <a:xfrm>
            <a:off x="-7317" y="48030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68" y="570458"/>
            <a:ext cx="335569" cy="427476"/>
          </a:xfrm>
          <a:prstGeom prst="rect">
            <a:avLst/>
          </a:prstGeom>
        </p:spPr>
      </p:pic>
      <p:grpSp>
        <p:nvGrpSpPr>
          <p:cNvPr id="49" name="그룹 48"/>
          <p:cNvGrpSpPr/>
          <p:nvPr/>
        </p:nvGrpSpPr>
        <p:grpSpPr>
          <a:xfrm>
            <a:off x="756140" y="2474352"/>
            <a:ext cx="5831985" cy="746144"/>
            <a:chOff x="585154" y="963984"/>
            <a:chExt cx="5831985" cy="746144"/>
          </a:xfrm>
        </p:grpSpPr>
        <p:sp>
          <p:nvSpPr>
            <p:cNvPr id="50" name="직사각형 49"/>
            <p:cNvSpPr>
              <a:spLocks noChangeArrowheads="1"/>
            </p:cNvSpPr>
            <p:nvPr/>
          </p:nvSpPr>
          <p:spPr bwMode="auto">
            <a:xfrm>
              <a:off x="616616" y="963984"/>
              <a:ext cx="5800523" cy="746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서로 자료형이 다를 경우 </a:t>
              </a:r>
              <a:r>
                <a:rPr kumimoji="0" lang="ko-KR" altLang="en-US" sz="2000" b="1" kern="0" dirty="0" err="1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타입케스팅을</a:t>
              </a: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통하여 </a:t>
              </a:r>
              <a:r>
                <a:rPr kumimoji="0" lang="ko-KR" altLang="en-US" sz="2000" b="1" kern="0" dirty="0" err="1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자료형을</a:t>
              </a: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변환할 수 있다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</p:txBody>
        </p:sp>
        <p:sp>
          <p:nvSpPr>
            <p:cNvPr id="51" name="타원 50"/>
            <p:cNvSpPr/>
            <p:nvPr/>
          </p:nvSpPr>
          <p:spPr bwMode="auto">
            <a:xfrm>
              <a:off x="585154" y="1105449"/>
              <a:ext cx="105863" cy="105863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756140" y="1922887"/>
            <a:ext cx="5831985" cy="438368"/>
            <a:chOff x="585154" y="963984"/>
            <a:chExt cx="5831985" cy="438368"/>
          </a:xfrm>
        </p:grpSpPr>
        <p:sp>
          <p:nvSpPr>
            <p:cNvPr id="34" name="직사각형 33"/>
            <p:cNvSpPr>
              <a:spLocks noChangeArrowheads="1"/>
            </p:cNvSpPr>
            <p:nvPr/>
          </p:nvSpPr>
          <p:spPr bwMode="auto">
            <a:xfrm>
              <a:off x="616616" y="963984"/>
              <a:ext cx="5800523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연산자에서 산술 연산자를 이해하고 사용할 수 있다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</p:txBody>
        </p:sp>
        <p:sp>
          <p:nvSpPr>
            <p:cNvPr id="35" name="타원 34"/>
            <p:cNvSpPr/>
            <p:nvPr/>
          </p:nvSpPr>
          <p:spPr bwMode="auto">
            <a:xfrm>
              <a:off x="585154" y="1105449"/>
              <a:ext cx="105863" cy="105863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26202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숫자형 변환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4FDD7783-9933-40D3-B0C8-616CCFB56820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454E491-1A32-47C5-9B25-F71020033C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float()</a:t>
              </a:r>
              <a:endParaRPr kumimoji="0" lang="ko-KR" altLang="en-US" sz="22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0" name="Picture 89" descr="ti122d8507 [부동산]">
              <a:extLst>
                <a:ext uri="{FF2B5EF4-FFF2-40B4-BE49-F238E27FC236}">
                  <a16:creationId xmlns:a16="http://schemas.microsoft.com/office/drawing/2014/main" id="{8BEBDB3E-7A24-4903-BD39-CAD815FE17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id="{93347108-60EC-446D-A316-9DC3B5FA6C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962105"/>
              </p:ext>
            </p:extLst>
          </p:nvPr>
        </p:nvGraphicFramePr>
        <p:xfrm>
          <a:off x="725675" y="1095586"/>
          <a:ext cx="5862450" cy="228600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16694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30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800" b="1" baseline="0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구분</a:t>
                      </a:r>
                      <a:endParaRPr lang="en-US" altLang="ko-KR" sz="1800" b="1" baseline="0" dirty="0">
                        <a:solidFill>
                          <a:schemeClr val="bg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CA0C7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800" b="1" baseline="0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주요 내용</a:t>
                      </a:r>
                      <a:endParaRPr lang="en-US" altLang="ko-KR" sz="1800" b="1" baseline="0" dirty="0">
                        <a:solidFill>
                          <a:schemeClr val="bg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CA0C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800" b="1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문자형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60784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marL="0" indent="0" algn="l" latinLnBrk="0">
                        <a:spcBef>
                          <a:spcPts val="600"/>
                        </a:spcBef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Font typeface="Wingdings" pitchFamily="2" charset="2"/>
                        <a:buNone/>
                      </a:pPr>
                      <a:r>
                        <a:rPr lang="ko-KR" altLang="en-US" sz="1800" b="1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숫자형</a:t>
                      </a:r>
                      <a:r>
                        <a:rPr lang="en-US" altLang="ko-KR" sz="1800" b="1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(</a:t>
                      </a:r>
                      <a:r>
                        <a:rPr lang="ko-KR" altLang="en-US" sz="1800" b="1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실수형</a:t>
                      </a:r>
                      <a:r>
                        <a:rPr lang="en-US" altLang="ko-KR" sz="1800" b="1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)</a:t>
                      </a:r>
                      <a:r>
                        <a:rPr lang="ko-KR" altLang="en-US" sz="1800" b="1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으로 바꾸는 경우 </a:t>
                      </a:r>
                      <a:r>
                        <a:rPr lang="en-US" altLang="ko-KR" sz="1800" b="1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float()</a:t>
                      </a:r>
                      <a:r>
                        <a:rPr lang="ko-KR" altLang="en-US" sz="1800" b="1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함수를 사용함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800" b="1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정수형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60784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marL="0" indent="0" algn="l" defTabSz="914400" rtl="0" eaLnBrk="1" latinLnBrk="0" hangingPunct="1">
                        <a:spcBef>
                          <a:spcPts val="600"/>
                        </a:spcBef>
                        <a:buClr>
                          <a:schemeClr val="bg1">
                            <a:lumMod val="50000"/>
                          </a:schemeClr>
                        </a:buClr>
                        <a:buFont typeface="Wingdings" pitchFamily="2" charset="2"/>
                        <a:buNone/>
                      </a:pPr>
                      <a:r>
                        <a:rPr lang="ko-KR" altLang="en-US" sz="18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연산 시 하나라도 실수형을 만나면 실수형의 연산을 수행함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800" b="1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실수형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60784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marL="0" indent="0" algn="l" defTabSz="914400" rtl="0" eaLnBrk="1" latinLnBrk="0" hangingPunct="1">
                        <a:spcBef>
                          <a:spcPts val="600"/>
                        </a:spcBef>
                        <a:buClr>
                          <a:schemeClr val="bg1">
                            <a:lumMod val="50000"/>
                          </a:schemeClr>
                        </a:buClr>
                        <a:buFont typeface="Wingdings" pitchFamily="2" charset="2"/>
                        <a:buNone/>
                      </a:pPr>
                      <a:r>
                        <a:rPr lang="ko-KR" altLang="en-US" sz="18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내용을 정수형으로 형변환시 소수점 이하 자릿수는 버림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35166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64AA9C84-1239-417D-9D62-434FBDC2F171}"/>
              </a:ext>
            </a:extLst>
          </p:cNvPr>
          <p:cNvGrpSpPr/>
          <p:nvPr/>
        </p:nvGrpSpPr>
        <p:grpSpPr>
          <a:xfrm>
            <a:off x="696711" y="1177468"/>
            <a:ext cx="8052002" cy="3610197"/>
            <a:chOff x="696711" y="700088"/>
            <a:chExt cx="8052002" cy="3610197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EC0DF74E-5795-408A-ADCB-7948E7BB6C39}"/>
                </a:ext>
              </a:extLst>
            </p:cNvPr>
            <p:cNvGrpSpPr/>
            <p:nvPr/>
          </p:nvGrpSpPr>
          <p:grpSpPr>
            <a:xfrm>
              <a:off x="696711" y="700088"/>
              <a:ext cx="8052002" cy="282692"/>
              <a:chOff x="696711" y="700088"/>
              <a:chExt cx="8052002" cy="282692"/>
            </a:xfrm>
          </p:grpSpPr>
          <p:pic>
            <p:nvPicPr>
              <p:cNvPr id="26" name="그림 25">
                <a:extLst>
                  <a:ext uri="{FF2B5EF4-FFF2-40B4-BE49-F238E27FC236}">
                    <a16:creationId xmlns:a16="http://schemas.microsoft.com/office/drawing/2014/main" id="{30D26540-4081-46D5-BA2C-B4F2F813E79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4535" r="3208" b="85580"/>
              <a:stretch/>
            </p:blipFill>
            <p:spPr>
              <a:xfrm>
                <a:off x="696711" y="700088"/>
                <a:ext cx="8052001" cy="282692"/>
              </a:xfrm>
              <a:prstGeom prst="rect">
                <a:avLst/>
              </a:prstGeom>
            </p:spPr>
          </p:pic>
          <p:pic>
            <p:nvPicPr>
              <p:cNvPr id="27" name="그림 26">
                <a:extLst>
                  <a:ext uri="{FF2B5EF4-FFF2-40B4-BE49-F238E27FC236}">
                    <a16:creationId xmlns:a16="http://schemas.microsoft.com/office/drawing/2014/main" id="{020BC673-18DC-43A8-AB03-9263DB00184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876" t="4535" r="3208" b="85580"/>
              <a:stretch/>
            </p:blipFill>
            <p:spPr>
              <a:xfrm>
                <a:off x="7496028" y="700088"/>
                <a:ext cx="1252685" cy="282692"/>
              </a:xfrm>
              <a:prstGeom prst="rect">
                <a:avLst/>
              </a:prstGeom>
            </p:spPr>
          </p:pic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F83F25F6-4060-43F9-8894-E9E77944E1CB}"/>
                </a:ext>
              </a:extLst>
            </p:cNvPr>
            <p:cNvGrpSpPr/>
            <p:nvPr/>
          </p:nvGrpSpPr>
          <p:grpSpPr>
            <a:xfrm>
              <a:off x="696711" y="982776"/>
              <a:ext cx="8052002" cy="3327509"/>
              <a:chOff x="696711" y="982776"/>
              <a:chExt cx="8052002" cy="3327509"/>
            </a:xfrm>
          </p:grpSpPr>
          <p:pic>
            <p:nvPicPr>
              <p:cNvPr id="24" name="그림 23">
                <a:extLst>
                  <a:ext uri="{FF2B5EF4-FFF2-40B4-BE49-F238E27FC236}">
                    <a16:creationId xmlns:a16="http://schemas.microsoft.com/office/drawing/2014/main" id="{A56AC311-4167-4A1B-ABDA-994A8155EF7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14381" r="3208" b="45879"/>
              <a:stretch/>
            </p:blipFill>
            <p:spPr>
              <a:xfrm>
                <a:off x="696711" y="982776"/>
                <a:ext cx="8052001" cy="3222265"/>
              </a:xfrm>
              <a:prstGeom prst="rect">
                <a:avLst/>
              </a:prstGeom>
            </p:spPr>
          </p:pic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04836050-C7A3-4FA6-AAF1-CFD0C43643D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9683" t="15631" r="3207" b="64920"/>
              <a:stretch/>
            </p:blipFill>
            <p:spPr>
              <a:xfrm>
                <a:off x="8059138" y="982777"/>
                <a:ext cx="689575" cy="3327508"/>
              </a:xfrm>
              <a:prstGeom prst="rect">
                <a:avLst/>
              </a:prstGeom>
            </p:spPr>
          </p:pic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41D2029D-5CC4-4CF6-B793-D9E0FB3FD8ED}"/>
                </a:ext>
              </a:extLst>
            </p:cNvPr>
            <p:cNvGrpSpPr/>
            <p:nvPr/>
          </p:nvGrpSpPr>
          <p:grpSpPr>
            <a:xfrm>
              <a:off x="696711" y="4195711"/>
              <a:ext cx="8052002" cy="114574"/>
              <a:chOff x="696711" y="4195711"/>
              <a:chExt cx="8052002" cy="114574"/>
            </a:xfrm>
          </p:grpSpPr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1EF4A527-5F61-4FC4-B82C-B85CB8273CA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67202" r="3208" b="29118"/>
              <a:stretch/>
            </p:blipFill>
            <p:spPr>
              <a:xfrm>
                <a:off x="696711" y="4205042"/>
                <a:ext cx="8052001" cy="105243"/>
              </a:xfrm>
              <a:prstGeom prst="rect">
                <a:avLst/>
              </a:prstGeom>
            </p:spPr>
          </p:pic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B9AD5743-9263-4D87-8247-85252105C84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678" t="67070" r="3208" b="29249"/>
              <a:stretch/>
            </p:blipFill>
            <p:spPr>
              <a:xfrm>
                <a:off x="7961778" y="4195711"/>
                <a:ext cx="786935" cy="111206"/>
              </a:xfrm>
              <a:prstGeom prst="rect">
                <a:avLst/>
              </a:prstGeom>
            </p:spPr>
          </p:pic>
        </p:grpSp>
      </p:grpSp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숫자형 변환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4FDD7783-9933-40D3-B0C8-616CCFB56820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454E491-1A32-47C5-9B25-F71020033C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float()</a:t>
              </a:r>
              <a:endParaRPr kumimoji="0" lang="ko-KR" altLang="en-US" sz="22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0" name="Picture 89" descr="ti122d8507 [부동산]">
              <a:extLst>
                <a:ext uri="{FF2B5EF4-FFF2-40B4-BE49-F238E27FC236}">
                  <a16:creationId xmlns:a16="http://schemas.microsoft.com/office/drawing/2014/main" id="{8BEBDB3E-7A24-4903-BD39-CAD815FE17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91A453B-8C9A-463A-9999-0E2F317DF5E5}"/>
              </a:ext>
            </a:extLst>
          </p:cNvPr>
          <p:cNvSpPr/>
          <p:nvPr/>
        </p:nvSpPr>
        <p:spPr bwMode="auto">
          <a:xfrm>
            <a:off x="702525" y="1313036"/>
            <a:ext cx="7938238" cy="237048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a="12.3";int(a)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Traceback (most recent call last):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File "&lt;pyshell#140&gt;", line 1, in &lt;module&gt;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 a="12.3";int(a)</a:t>
            </a:r>
          </a:p>
          <a:p>
            <a:pPr algn="l" latinLnBrk="0"/>
            <a:r>
              <a:rPr lang="en-US" altLang="ko-KR" dirty="0" err="1">
                <a:latin typeface="Consolas" panose="020B0609020204030204" pitchFamily="49" charset="0"/>
                <a:ea typeface="굴림" panose="020B0600000101010101" pitchFamily="50" charset="-127"/>
              </a:rPr>
              <a:t>ValueError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: invalid literal for int() with base 10: '12.3'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float(a)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12.3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a=1.1;1+a+12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14.1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1+int(a)+12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14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endParaRPr lang="pt-BR" altLang="ko-KR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34047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숫자형 변환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4FDD7783-9933-40D3-B0C8-616CCFB56820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454E491-1A32-47C5-9B25-F71020033C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올림</a:t>
              </a: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버림</a:t>
              </a: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반올림</a:t>
              </a:r>
            </a:p>
          </p:txBody>
        </p:sp>
        <p:pic>
          <p:nvPicPr>
            <p:cNvPr id="20" name="Picture 89" descr="ti122d8507 [부동산]">
              <a:extLst>
                <a:ext uri="{FF2B5EF4-FFF2-40B4-BE49-F238E27FC236}">
                  <a16:creationId xmlns:a16="http://schemas.microsoft.com/office/drawing/2014/main" id="{8BEBDB3E-7A24-4903-BD39-CAD815FE17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A7D114F-3D2C-47E7-8608-D00E80C2427D}"/>
              </a:ext>
            </a:extLst>
          </p:cNvPr>
          <p:cNvSpPr/>
          <p:nvPr/>
        </p:nvSpPr>
        <p:spPr bwMode="auto">
          <a:xfrm>
            <a:off x="1255311" y="1166813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int()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함수는 소수점 이하의 숫자를 버림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640C675-C60D-4A57-AD7A-5F5A9F0399BB}"/>
              </a:ext>
            </a:extLst>
          </p:cNvPr>
          <p:cNvGrpSpPr/>
          <p:nvPr/>
        </p:nvGrpSpPr>
        <p:grpSpPr>
          <a:xfrm>
            <a:off x="719572" y="1166814"/>
            <a:ext cx="507705" cy="497174"/>
            <a:chOff x="820492" y="3806335"/>
            <a:chExt cx="507705" cy="497174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B8ADC8D-5B8E-496D-B1F1-3162C256BF68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B539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B2C8E94C-894E-4748-AD63-718FA64F1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C5F371E-C6DE-4060-865E-C2C89777A629}"/>
              </a:ext>
            </a:extLst>
          </p:cNvPr>
          <p:cNvSpPr/>
          <p:nvPr/>
        </p:nvSpPr>
        <p:spPr bwMode="auto">
          <a:xfrm>
            <a:off x="1255311" y="1803252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반올림함수는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round()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사용함</a:t>
            </a: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FE3D4765-C83B-4EA5-B83E-EACD4BB896F6}"/>
              </a:ext>
            </a:extLst>
          </p:cNvPr>
          <p:cNvGrpSpPr/>
          <p:nvPr/>
        </p:nvGrpSpPr>
        <p:grpSpPr>
          <a:xfrm>
            <a:off x="719572" y="1803253"/>
            <a:ext cx="507705" cy="497174"/>
            <a:chOff x="820492" y="3806335"/>
            <a:chExt cx="507705" cy="497174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05EAAC11-5FA5-4A55-8564-F3147CC5E931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B539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FA609376-546A-4B54-B7AB-EC23AD90AD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C1049925-20DB-4A39-B46E-FBB9CB2F05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1529666"/>
              </p:ext>
            </p:extLst>
          </p:nvPr>
        </p:nvGraphicFramePr>
        <p:xfrm>
          <a:off x="1423647" y="2439692"/>
          <a:ext cx="5164478" cy="1133931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13102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542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7977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600" b="1" baseline="0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구분</a:t>
                      </a:r>
                      <a:endParaRPr lang="en-US" altLang="ko-KR" sz="1600" b="1" baseline="0" dirty="0">
                        <a:solidFill>
                          <a:schemeClr val="bg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600" b="1" baseline="0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반올림</a:t>
                      </a:r>
                      <a:endParaRPr lang="en-US" altLang="ko-KR" sz="1600" b="1" baseline="0" dirty="0">
                        <a:solidFill>
                          <a:schemeClr val="bg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7977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600" b="1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양수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marL="0" indent="0" algn="l" latinLnBrk="0">
                        <a:spcBef>
                          <a:spcPts val="600"/>
                        </a:spcBef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Font typeface="Wingdings" pitchFamily="2" charset="2"/>
                        <a:buNone/>
                      </a:pPr>
                      <a:r>
                        <a:rPr lang="ko-KR" altLang="en-US" sz="1600" b="1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소수점 </a:t>
                      </a:r>
                      <a:r>
                        <a:rPr lang="ko-KR" altLang="en-US" sz="1600" b="1" baseline="0" dirty="0">
                          <a:solidFill>
                            <a:srgbClr val="CC66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이하</a:t>
                      </a:r>
                      <a:r>
                        <a:rPr lang="ko-KR" altLang="en-US" sz="1600" b="1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해당자리에서 반올림 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7977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600" b="1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음수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marL="0" indent="0" algn="l" defTabSz="914400" rtl="0" eaLnBrk="1" latinLnBrk="0" hangingPunct="1">
                        <a:spcBef>
                          <a:spcPts val="600"/>
                        </a:spcBef>
                        <a:buClr>
                          <a:schemeClr val="bg1">
                            <a:lumMod val="50000"/>
                          </a:schemeClr>
                        </a:buClr>
                        <a:buFont typeface="Wingdings" pitchFamily="2" charset="2"/>
                        <a:buNone/>
                      </a:pPr>
                      <a:r>
                        <a:rPr lang="ko-KR" altLang="en-US" sz="16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소수점 </a:t>
                      </a:r>
                      <a:r>
                        <a:rPr lang="ko-KR" altLang="en-US" sz="1600" b="1" kern="1200" baseline="0" dirty="0">
                          <a:solidFill>
                            <a:srgbClr val="CC66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이상</a:t>
                      </a:r>
                      <a:r>
                        <a:rPr lang="ko-KR" altLang="en-US" sz="16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 해당자리에서 반올림 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00480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숫자형 변환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4FDD7783-9933-40D3-B0C8-616CCFB56820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454E491-1A32-47C5-9B25-F71020033C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올림</a:t>
              </a: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버림</a:t>
              </a: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반올림</a:t>
              </a:r>
            </a:p>
          </p:txBody>
        </p:sp>
        <p:pic>
          <p:nvPicPr>
            <p:cNvPr id="20" name="Picture 89" descr="ti122d8507 [부동산]">
              <a:extLst>
                <a:ext uri="{FF2B5EF4-FFF2-40B4-BE49-F238E27FC236}">
                  <a16:creationId xmlns:a16="http://schemas.microsoft.com/office/drawing/2014/main" id="{8BEBDB3E-7A24-4903-BD39-CAD815FE17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926A7636-F78F-4C43-8F67-C0E9B847D29E}"/>
              </a:ext>
            </a:extLst>
          </p:cNvPr>
          <p:cNvGrpSpPr/>
          <p:nvPr/>
        </p:nvGrpSpPr>
        <p:grpSpPr>
          <a:xfrm>
            <a:off x="702526" y="1166813"/>
            <a:ext cx="5890479" cy="2559872"/>
            <a:chOff x="702526" y="2051169"/>
            <a:chExt cx="5890479" cy="4384929"/>
          </a:xfrm>
        </p:grpSpPr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24B550DD-3048-475B-933B-089993FA3B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B8DD6850-BFBF-4B42-9CF9-56E3FE447A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6"/>
              <a:ext cx="5890479" cy="3880244"/>
            </a:xfrm>
            <a:prstGeom prst="rect">
              <a:avLst/>
            </a:prstGeom>
          </p:spPr>
        </p:pic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E5B7D120-8261-419A-BAA8-C6CCAF6F3B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6255822"/>
              <a:ext cx="5890479" cy="180276"/>
            </a:xfrm>
            <a:prstGeom prst="rect">
              <a:avLst/>
            </a:prstGeom>
          </p:spPr>
        </p:pic>
      </p:grp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F98B5EE-8247-4ED3-9456-4F931AAAF77A}"/>
              </a:ext>
            </a:extLst>
          </p:cNvPr>
          <p:cNvSpPr/>
          <p:nvPr/>
        </p:nvSpPr>
        <p:spPr bwMode="auto">
          <a:xfrm>
            <a:off x="702525" y="1313036"/>
            <a:ext cx="5753933" cy="237048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int(3.14)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3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round(3.14);round(3.14,1); round(123456,-4)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3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3.1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120000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endParaRPr lang="pt-BR" altLang="ko-KR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74469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숫자형 변환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4FDD7783-9933-40D3-B0C8-616CCFB56820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454E491-1A32-47C5-9B25-F71020033C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올림</a:t>
              </a: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버림</a:t>
              </a: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반올림</a:t>
              </a:r>
            </a:p>
          </p:txBody>
        </p:sp>
        <p:pic>
          <p:nvPicPr>
            <p:cNvPr id="20" name="Picture 89" descr="ti122d8507 [부동산]">
              <a:extLst>
                <a:ext uri="{FF2B5EF4-FFF2-40B4-BE49-F238E27FC236}">
                  <a16:creationId xmlns:a16="http://schemas.microsoft.com/office/drawing/2014/main" id="{8BEBDB3E-7A24-4903-BD39-CAD815FE17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6AE0999-27F6-4D1B-8B31-B8CD3F0646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660" y="987574"/>
            <a:ext cx="5889263" cy="438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버림 계산 예시</a:t>
            </a:r>
          </a:p>
        </p:txBody>
      </p:sp>
      <p:sp>
        <p:nvSpPr>
          <p:cNvPr id="16" name="이등변 삼각형 15">
            <a:extLst>
              <a:ext uri="{FF2B5EF4-FFF2-40B4-BE49-F238E27FC236}">
                <a16:creationId xmlns:a16="http://schemas.microsoft.com/office/drawing/2014/main" id="{9E86D9C7-7ED5-4AF6-815B-F4639F2799A3}"/>
              </a:ext>
            </a:extLst>
          </p:cNvPr>
          <p:cNvSpPr/>
          <p:nvPr/>
        </p:nvSpPr>
        <p:spPr bwMode="auto">
          <a:xfrm rot="5400000">
            <a:off x="597968" y="1147278"/>
            <a:ext cx="149888" cy="118512"/>
          </a:xfrm>
          <a:prstGeom prst="triangle">
            <a:avLst/>
          </a:prstGeom>
          <a:solidFill>
            <a:srgbClr val="089CA3"/>
          </a:solidFill>
          <a:ln w="25400" cap="flat" cmpd="sng" algn="ctr">
            <a:noFill/>
            <a:prstDash val="solid"/>
          </a:ln>
          <a:effectLst/>
        </p:spPr>
        <p:txBody>
          <a:bodyPr wrap="square" anchor="ctr">
            <a:noAutofit/>
          </a:bodyPr>
          <a:lstStyle/>
          <a:p>
            <a:pPr algn="ctr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endParaRPr kumimoji="0" lang="ko-KR" altLang="en-US" sz="1350" kern="0" dirty="0">
              <a:solidFill>
                <a:sysClr val="window" lastClr="FFFF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C5F5D577-FAEE-4E13-B913-FF8C762F7427}"/>
              </a:ext>
            </a:extLst>
          </p:cNvPr>
          <p:cNvGrpSpPr/>
          <p:nvPr/>
        </p:nvGrpSpPr>
        <p:grpSpPr>
          <a:xfrm>
            <a:off x="782832" y="1502747"/>
            <a:ext cx="5805293" cy="2615855"/>
            <a:chOff x="702526" y="2051169"/>
            <a:chExt cx="5890479" cy="4480824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35805FF5-C0C9-4B3D-8F96-ABE2D8583A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D6E3D018-3652-450D-91E2-E0E4C9B395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6"/>
              <a:ext cx="5890479" cy="3880244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E3E66AED-C320-4FD3-85B0-4BFEE0926E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6351717"/>
              <a:ext cx="5890479" cy="180276"/>
            </a:xfrm>
            <a:prstGeom prst="rect">
              <a:avLst/>
            </a:prstGeom>
          </p:spPr>
        </p:pic>
      </p:grp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0B4B871-0275-4823-84D7-87E25E00D480}"/>
              </a:ext>
            </a:extLst>
          </p:cNvPr>
          <p:cNvSpPr/>
          <p:nvPr/>
        </p:nvSpPr>
        <p:spPr bwMode="auto">
          <a:xfrm>
            <a:off x="782832" y="1648970"/>
            <a:ext cx="5670722" cy="237048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>
                <a:latin typeface="Consolas" panose="020B0609020204030204" pitchFamily="49" charset="0"/>
                <a:ea typeface="굴림" panose="020B0600000101010101" pitchFamily="50" charset="-127"/>
              </a:rPr>
              <a:t>&gt;&gt;&gt; int(3.14)</a:t>
            </a:r>
          </a:p>
          <a:p>
            <a:pPr algn="l" latinLnBrk="0"/>
            <a:r>
              <a:rPr lang="en-US" altLang="ko-KR">
                <a:latin typeface="Consolas" panose="020B0609020204030204" pitchFamily="49" charset="0"/>
                <a:ea typeface="굴림" panose="020B0600000101010101" pitchFamily="50" charset="-127"/>
              </a:rPr>
              <a:t>3</a:t>
            </a:r>
          </a:p>
          <a:p>
            <a:pPr algn="l" latinLnBrk="0"/>
            <a:r>
              <a:rPr lang="en-US" altLang="ko-KR">
                <a:latin typeface="Consolas" panose="020B0609020204030204" pitchFamily="49" charset="0"/>
                <a:ea typeface="굴림" panose="020B0600000101010101" pitchFamily="50" charset="-127"/>
              </a:rPr>
              <a:t>&gt;&gt;&gt; round(3.14);round(3.14,1); round(123456,-4)</a:t>
            </a:r>
          </a:p>
          <a:p>
            <a:pPr algn="l" latinLnBrk="0"/>
            <a:r>
              <a:rPr lang="en-US" altLang="ko-KR">
                <a:latin typeface="Consolas" panose="020B0609020204030204" pitchFamily="49" charset="0"/>
                <a:ea typeface="굴림" panose="020B0600000101010101" pitchFamily="50" charset="-127"/>
              </a:rPr>
              <a:t>3</a:t>
            </a:r>
          </a:p>
          <a:p>
            <a:pPr algn="l" latinLnBrk="0"/>
            <a:r>
              <a:rPr lang="en-US" altLang="ko-KR">
                <a:latin typeface="Consolas" panose="020B0609020204030204" pitchFamily="49" charset="0"/>
                <a:ea typeface="굴림" panose="020B0600000101010101" pitchFamily="50" charset="-127"/>
              </a:rPr>
              <a:t>3.1</a:t>
            </a:r>
          </a:p>
          <a:p>
            <a:pPr algn="l" latinLnBrk="0"/>
            <a:r>
              <a:rPr lang="en-US" altLang="ko-KR">
                <a:latin typeface="Consolas" panose="020B0609020204030204" pitchFamily="49" charset="0"/>
                <a:ea typeface="굴림" panose="020B0600000101010101" pitchFamily="50" charset="-127"/>
              </a:rPr>
              <a:t>120000</a:t>
            </a:r>
          </a:p>
          <a:p>
            <a:pPr algn="l" latinLnBrk="0"/>
            <a:r>
              <a:rPr lang="en-US" altLang="ko-KR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endParaRPr lang="pt-BR" altLang="ko-KR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46209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숫자형 변환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4FDD7783-9933-40D3-B0C8-616CCFB56820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454E491-1A32-47C5-9B25-F71020033C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올림</a:t>
              </a: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버림</a:t>
              </a: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반올림</a:t>
              </a:r>
            </a:p>
          </p:txBody>
        </p:sp>
        <p:pic>
          <p:nvPicPr>
            <p:cNvPr id="20" name="Picture 89" descr="ti122d8507 [부동산]">
              <a:extLst>
                <a:ext uri="{FF2B5EF4-FFF2-40B4-BE49-F238E27FC236}">
                  <a16:creationId xmlns:a16="http://schemas.microsoft.com/office/drawing/2014/main" id="{8BEBDB3E-7A24-4903-BD39-CAD815FE17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6AE0999-27F6-4D1B-8B31-B8CD3F0646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660" y="987574"/>
            <a:ext cx="5889263" cy="438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올림 계산 예시</a:t>
            </a:r>
          </a:p>
        </p:txBody>
      </p:sp>
      <p:sp>
        <p:nvSpPr>
          <p:cNvPr id="16" name="이등변 삼각형 15">
            <a:extLst>
              <a:ext uri="{FF2B5EF4-FFF2-40B4-BE49-F238E27FC236}">
                <a16:creationId xmlns:a16="http://schemas.microsoft.com/office/drawing/2014/main" id="{9E86D9C7-7ED5-4AF6-815B-F4639F2799A3}"/>
              </a:ext>
            </a:extLst>
          </p:cNvPr>
          <p:cNvSpPr/>
          <p:nvPr/>
        </p:nvSpPr>
        <p:spPr bwMode="auto">
          <a:xfrm rot="5400000">
            <a:off x="597968" y="1147278"/>
            <a:ext cx="149888" cy="118512"/>
          </a:xfrm>
          <a:prstGeom prst="triangle">
            <a:avLst/>
          </a:prstGeom>
          <a:solidFill>
            <a:srgbClr val="089CA3"/>
          </a:solidFill>
          <a:ln w="25400" cap="flat" cmpd="sng" algn="ctr">
            <a:noFill/>
            <a:prstDash val="solid"/>
          </a:ln>
          <a:effectLst/>
        </p:spPr>
        <p:txBody>
          <a:bodyPr wrap="square" anchor="ctr">
            <a:noAutofit/>
          </a:bodyPr>
          <a:lstStyle/>
          <a:p>
            <a:pPr algn="ctr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endParaRPr kumimoji="0" lang="ko-KR" altLang="en-US" sz="1350" kern="0" dirty="0">
              <a:solidFill>
                <a:sysClr val="window" lastClr="FFFF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6EAFFDCA-FCBB-4DF9-9BD1-4E3F4E3960D0}"/>
              </a:ext>
            </a:extLst>
          </p:cNvPr>
          <p:cNvGrpSpPr/>
          <p:nvPr/>
        </p:nvGrpSpPr>
        <p:grpSpPr>
          <a:xfrm>
            <a:off x="782831" y="1502747"/>
            <a:ext cx="8061334" cy="3089877"/>
            <a:chOff x="782831" y="1532242"/>
            <a:chExt cx="8061334" cy="3089877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C550D329-037B-4044-BC94-967C138B693F}"/>
                </a:ext>
              </a:extLst>
            </p:cNvPr>
            <p:cNvGrpSpPr/>
            <p:nvPr/>
          </p:nvGrpSpPr>
          <p:grpSpPr>
            <a:xfrm>
              <a:off x="792163" y="1532242"/>
              <a:ext cx="8052002" cy="3089877"/>
              <a:chOff x="696711" y="700088"/>
              <a:chExt cx="8052002" cy="3089877"/>
            </a:xfrm>
          </p:grpSpPr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7F034729-17CD-4361-949D-DC3D8C9A904E}"/>
                  </a:ext>
                </a:extLst>
              </p:cNvPr>
              <p:cNvGrpSpPr/>
              <p:nvPr/>
            </p:nvGrpSpPr>
            <p:grpSpPr>
              <a:xfrm>
                <a:off x="696711" y="700088"/>
                <a:ext cx="8052002" cy="282692"/>
                <a:chOff x="696711" y="700088"/>
                <a:chExt cx="8052002" cy="282692"/>
              </a:xfrm>
            </p:grpSpPr>
            <p:pic>
              <p:nvPicPr>
                <p:cNvPr id="32" name="그림 31">
                  <a:extLst>
                    <a:ext uri="{FF2B5EF4-FFF2-40B4-BE49-F238E27FC236}">
                      <a16:creationId xmlns:a16="http://schemas.microsoft.com/office/drawing/2014/main" id="{2EEA0D3F-06CA-45D0-9124-83AF7C7B588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6053" t="4535" r="3208" b="85580"/>
                <a:stretch/>
              </p:blipFill>
              <p:spPr>
                <a:xfrm>
                  <a:off x="696711" y="700088"/>
                  <a:ext cx="8052001" cy="282692"/>
                </a:xfrm>
                <a:prstGeom prst="rect">
                  <a:avLst/>
                </a:prstGeom>
              </p:spPr>
            </p:pic>
            <p:pic>
              <p:nvPicPr>
                <p:cNvPr id="33" name="그림 32">
                  <a:extLst>
                    <a:ext uri="{FF2B5EF4-FFF2-40B4-BE49-F238E27FC236}">
                      <a16:creationId xmlns:a16="http://schemas.microsoft.com/office/drawing/2014/main" id="{3DF226CD-C3A6-40B0-A7D7-E833F2687D8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3876" t="4535" r="3208" b="85580"/>
                <a:stretch/>
              </p:blipFill>
              <p:spPr>
                <a:xfrm>
                  <a:off x="7496028" y="700088"/>
                  <a:ext cx="1252685" cy="282692"/>
                </a:xfrm>
                <a:prstGeom prst="rect">
                  <a:avLst/>
                </a:prstGeom>
              </p:spPr>
            </p:pic>
          </p:grpSp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3F6B1BB2-D16E-467B-91C7-104B4DA2D7AC}"/>
                  </a:ext>
                </a:extLst>
              </p:cNvPr>
              <p:cNvGrpSpPr/>
              <p:nvPr/>
            </p:nvGrpSpPr>
            <p:grpSpPr>
              <a:xfrm>
                <a:off x="696711" y="982777"/>
                <a:ext cx="8052002" cy="2770166"/>
                <a:chOff x="696711" y="982777"/>
                <a:chExt cx="8052002" cy="2770166"/>
              </a:xfrm>
            </p:grpSpPr>
            <p:pic>
              <p:nvPicPr>
                <p:cNvPr id="30" name="그림 29">
                  <a:extLst>
                    <a:ext uri="{FF2B5EF4-FFF2-40B4-BE49-F238E27FC236}">
                      <a16:creationId xmlns:a16="http://schemas.microsoft.com/office/drawing/2014/main" id="{ADBEEEB6-BFDD-47E2-B11F-B2BB6D20C2E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6053" t="14381" r="3208" b="45879"/>
                <a:stretch/>
              </p:blipFill>
              <p:spPr>
                <a:xfrm>
                  <a:off x="696711" y="982777"/>
                  <a:ext cx="8052001" cy="2770166"/>
                </a:xfrm>
                <a:prstGeom prst="rect">
                  <a:avLst/>
                </a:prstGeom>
              </p:spPr>
            </p:pic>
            <p:pic>
              <p:nvPicPr>
                <p:cNvPr id="31" name="그림 30">
                  <a:extLst>
                    <a:ext uri="{FF2B5EF4-FFF2-40B4-BE49-F238E27FC236}">
                      <a16:creationId xmlns:a16="http://schemas.microsoft.com/office/drawing/2014/main" id="{C699D93A-5569-4859-B11B-768E4E619B5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9683" t="15631" r="3207" b="64920"/>
                <a:stretch/>
              </p:blipFill>
              <p:spPr>
                <a:xfrm>
                  <a:off x="8059138" y="982777"/>
                  <a:ext cx="689575" cy="2770166"/>
                </a:xfrm>
                <a:prstGeom prst="rect">
                  <a:avLst/>
                </a:prstGeom>
              </p:spPr>
            </p:pic>
          </p:grp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3543BA38-4608-439C-8271-8B7C936E5510}"/>
                  </a:ext>
                </a:extLst>
              </p:cNvPr>
              <p:cNvGrpSpPr/>
              <p:nvPr/>
            </p:nvGrpSpPr>
            <p:grpSpPr>
              <a:xfrm>
                <a:off x="696711" y="3676661"/>
                <a:ext cx="8052002" cy="113304"/>
                <a:chOff x="696711" y="3676661"/>
                <a:chExt cx="8052002" cy="113304"/>
              </a:xfrm>
            </p:grpSpPr>
            <p:pic>
              <p:nvPicPr>
                <p:cNvPr id="28" name="그림 27">
                  <a:extLst>
                    <a:ext uri="{FF2B5EF4-FFF2-40B4-BE49-F238E27FC236}">
                      <a16:creationId xmlns:a16="http://schemas.microsoft.com/office/drawing/2014/main" id="{1EBFA0D3-D71E-447C-B7DD-ACB9A2C85FC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6053" t="67202" r="3208" b="29118"/>
                <a:stretch/>
              </p:blipFill>
              <p:spPr>
                <a:xfrm>
                  <a:off x="696711" y="3676661"/>
                  <a:ext cx="8052001" cy="105243"/>
                </a:xfrm>
                <a:prstGeom prst="rect">
                  <a:avLst/>
                </a:prstGeom>
              </p:spPr>
            </p:pic>
            <p:pic>
              <p:nvPicPr>
                <p:cNvPr id="29" name="그림 28">
                  <a:extLst>
                    <a:ext uri="{FF2B5EF4-FFF2-40B4-BE49-F238E27FC236}">
                      <a16:creationId xmlns:a16="http://schemas.microsoft.com/office/drawing/2014/main" id="{70E71A43-020B-4595-8116-6A763911B7B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8678" t="67070" r="3208" b="29249"/>
                <a:stretch/>
              </p:blipFill>
              <p:spPr>
                <a:xfrm>
                  <a:off x="7961778" y="3678759"/>
                  <a:ext cx="786935" cy="111206"/>
                </a:xfrm>
                <a:prstGeom prst="rect">
                  <a:avLst/>
                </a:prstGeom>
              </p:spPr>
            </p:pic>
          </p:grpSp>
        </p:grp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00B4B871-0275-4823-84D7-87E25E00D480}"/>
                </a:ext>
              </a:extLst>
            </p:cNvPr>
            <p:cNvSpPr/>
            <p:nvPr/>
          </p:nvSpPr>
          <p:spPr bwMode="auto">
            <a:xfrm>
              <a:off x="782831" y="1695625"/>
              <a:ext cx="7680033" cy="237048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680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l" latinLnBrk="0"/>
              <a:r>
                <a:rPr lang="en-US" altLang="ko-KR" dirty="0">
                  <a:latin typeface="Consolas" panose="020B0609020204030204" pitchFamily="49" charset="0"/>
                  <a:ea typeface="굴림" panose="020B0600000101010101" pitchFamily="50" charset="-127"/>
                </a:rPr>
                <a:t>&gt;&gt;&gt; a=1234567</a:t>
              </a:r>
            </a:p>
            <a:p>
              <a:pPr algn="l" latinLnBrk="0"/>
              <a:r>
                <a:rPr lang="en-US" altLang="ko-KR" dirty="0">
                  <a:latin typeface="Consolas" panose="020B0609020204030204" pitchFamily="49" charset="0"/>
                  <a:ea typeface="굴림" panose="020B0600000101010101" pitchFamily="50" charset="-127"/>
                </a:rPr>
                <a:t>&gt;&gt;&gt; if(a%1000 != 0 ) :  #1000</a:t>
              </a:r>
              <a:r>
                <a:rPr lang="ko-KR" altLang="en-US" dirty="0">
                  <a:latin typeface="Consolas" panose="020B0609020204030204" pitchFamily="49" charset="0"/>
                  <a:ea typeface="굴림" panose="020B0600000101010101" pitchFamily="50" charset="-127"/>
                </a:rPr>
                <a:t>으로 나누어 나머지가 있다면</a:t>
              </a:r>
            </a:p>
            <a:p>
              <a:pPr algn="l" latinLnBrk="0"/>
              <a:r>
                <a:rPr lang="ko-KR" altLang="en-US" dirty="0">
                  <a:latin typeface="Consolas" panose="020B0609020204030204" pitchFamily="49" charset="0"/>
                  <a:ea typeface="굴림" panose="020B0600000101010101" pitchFamily="50" charset="-127"/>
                </a:rPr>
                <a:t>	</a:t>
              </a:r>
              <a:r>
                <a:rPr lang="en-US" altLang="ko-KR" dirty="0">
                  <a:latin typeface="Consolas" panose="020B0609020204030204" pitchFamily="49" charset="0"/>
                  <a:ea typeface="굴림" panose="020B0600000101010101" pitchFamily="50" charset="-127"/>
                </a:rPr>
                <a:t>a=int(a/1000)*1000+1000 #</a:t>
              </a:r>
              <a:r>
                <a:rPr lang="ko-KR" altLang="en-US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버린값에다</a:t>
              </a:r>
              <a:r>
                <a:rPr lang="ko-KR" altLang="en-US" dirty="0">
                  <a:latin typeface="Consolas" panose="020B0609020204030204" pitchFamily="49" charset="0"/>
                  <a:ea typeface="굴림" panose="020B0600000101010101" pitchFamily="50" charset="-127"/>
                </a:rPr>
                <a:t> 한자리를 올려 줌</a:t>
              </a:r>
            </a:p>
            <a:p>
              <a:pPr algn="l" latinLnBrk="0"/>
              <a:r>
                <a:rPr lang="en-US" altLang="ko-KR" dirty="0">
                  <a:latin typeface="Consolas" panose="020B0609020204030204" pitchFamily="49" charset="0"/>
                  <a:ea typeface="굴림" panose="020B0600000101010101" pitchFamily="50" charset="-127"/>
                </a:rPr>
                <a:t>else:</a:t>
              </a:r>
            </a:p>
            <a:p>
              <a:pPr algn="l" latinLnBrk="0"/>
              <a:r>
                <a:rPr lang="en-US" altLang="ko-KR" dirty="0">
                  <a:latin typeface="Consolas" panose="020B0609020204030204" pitchFamily="49" charset="0"/>
                  <a:ea typeface="굴림" panose="020B0600000101010101" pitchFamily="50" charset="-127"/>
                </a:rPr>
                <a:t>	a=int(a/1000)*1000</a:t>
              </a:r>
            </a:p>
            <a:p>
              <a:pPr algn="l" latinLnBrk="0"/>
              <a:endParaRPr lang="en-US" altLang="ko-KR" dirty="0">
                <a:latin typeface="Consolas" panose="020B0609020204030204" pitchFamily="49" charset="0"/>
                <a:ea typeface="굴림" panose="020B0600000101010101" pitchFamily="50" charset="-127"/>
              </a:endParaRPr>
            </a:p>
            <a:p>
              <a:pPr algn="l" latinLnBrk="0"/>
              <a:r>
                <a:rPr lang="en-US" altLang="ko-KR" dirty="0">
                  <a:latin typeface="Consolas" panose="020B0609020204030204" pitchFamily="49" charset="0"/>
                  <a:ea typeface="굴림" panose="020B0600000101010101" pitchFamily="50" charset="-127"/>
                </a:rPr>
                <a:t>	</a:t>
              </a:r>
            </a:p>
            <a:p>
              <a:pPr algn="l" latinLnBrk="0"/>
              <a:r>
                <a:rPr lang="en-US" altLang="ko-KR" dirty="0">
                  <a:latin typeface="Consolas" panose="020B0609020204030204" pitchFamily="49" charset="0"/>
                  <a:ea typeface="굴림" panose="020B0600000101010101" pitchFamily="50" charset="-127"/>
                </a:rPr>
                <a:t>&gt;&gt;&gt; a</a:t>
              </a:r>
            </a:p>
            <a:p>
              <a:pPr algn="l" latinLnBrk="0"/>
              <a:r>
                <a:rPr lang="en-US" altLang="ko-KR" dirty="0">
                  <a:latin typeface="Consolas" panose="020B0609020204030204" pitchFamily="49" charset="0"/>
                  <a:ea typeface="굴림" panose="020B0600000101010101" pitchFamily="50" charset="-127"/>
                </a:rPr>
                <a:t>1235000</a:t>
              </a:r>
            </a:p>
            <a:p>
              <a:pPr algn="l" latinLnBrk="0"/>
              <a:r>
                <a:rPr lang="en-US" altLang="ko-KR" dirty="0">
                  <a:latin typeface="Consolas" panose="020B0609020204030204" pitchFamily="49" charset="0"/>
                  <a:ea typeface="굴림" panose="020B0600000101010101" pitchFamily="50" charset="-127"/>
                </a:rPr>
                <a:t>&gt;&gt;&gt; </a:t>
              </a:r>
              <a:endParaRPr lang="pt-BR" altLang="ko-KR" dirty="0">
                <a:latin typeface="Consolas" panose="020B0609020204030204" pitchFamily="49" charset="0"/>
                <a:ea typeface="굴림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42150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  <a:cs typeface="+mn-cs"/>
                </a:rPr>
                <a:t>04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실습하기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Ⅰ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38047" y="3921454"/>
            <a:ext cx="51970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 latinLnBrk="0"/>
            <a:r>
              <a:rPr kumimoji="1" lang="en-US" altLang="ko-KR" sz="15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1)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대입 연산자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단순 대입 연산자</a:t>
            </a:r>
          </a:p>
          <a:p>
            <a:pPr lvl="0"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대입 연산자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복합형태 대입 연산자</a:t>
            </a:r>
          </a:p>
          <a:p>
            <a:pPr lvl="0"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산술 연산자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일반 산술 연산자</a:t>
            </a:r>
          </a:p>
        </p:txBody>
      </p:sp>
    </p:spTree>
    <p:extLst>
      <p:ext uri="{BB962C8B-B14F-4D97-AF65-F5344CB8AC3E}">
        <p14:creationId xmlns:p14="http://schemas.microsoft.com/office/powerpoint/2010/main" val="3606198411"/>
      </p:ext>
    </p:extLst>
  </p:cSld>
  <p:clrMapOvr>
    <a:masterClrMapping/>
  </p:clrMapOvr>
  <p:transition spd="slow">
    <p:wipe dir="r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115616" y="771550"/>
            <a:ext cx="6552728" cy="3312368"/>
          </a:xfrm>
          <a:prstGeom prst="rect">
            <a:avLst/>
          </a:prstGeom>
          <a:gradFill rotWithShape="1">
            <a:gsLst>
              <a:gs pos="0">
                <a:sysClr val="windowText" lastClr="000000">
                  <a:satMod val="103000"/>
                  <a:lumMod val="102000"/>
                  <a:tint val="94000"/>
                </a:sysClr>
              </a:gs>
              <a:gs pos="50000">
                <a:sysClr val="windowText" lastClr="000000">
                  <a:satMod val="110000"/>
                  <a:lumMod val="100000"/>
                  <a:shade val="100000"/>
                </a:sysClr>
              </a:gs>
              <a:gs pos="100000">
                <a:sysClr val="windowText" lastClr="000000">
                  <a:lumMod val="99000"/>
                  <a:satMod val="120000"/>
                  <a:shade val="78000"/>
                </a:sysClr>
              </a:gs>
            </a:gsLst>
            <a:lin ang="5400000" scaled="0"/>
          </a:gradFill>
          <a:ln w="63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실습내용</a:t>
            </a:r>
            <a:endParaRPr kumimoji="0" lang="en-US" altLang="ko-KR" sz="4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  <a:p>
            <a:pPr lvl="0" algn="ctr" latinLnBrk="0"/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대입 연산자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단순 대입 연산자</a:t>
            </a:r>
          </a:p>
          <a:p>
            <a:pPr lvl="0" algn="ctr" latinLnBrk="0"/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대입 연산자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복합형태 대입 연산자</a:t>
            </a:r>
          </a:p>
          <a:p>
            <a:pPr lvl="0" algn="ctr" latinLnBrk="0"/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산술 연산자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일반 산술 연산자</a:t>
            </a:r>
          </a:p>
        </p:txBody>
      </p:sp>
    </p:spTree>
    <p:extLst>
      <p:ext uri="{BB962C8B-B14F-4D97-AF65-F5344CB8AC3E}">
        <p14:creationId xmlns:p14="http://schemas.microsoft.com/office/powerpoint/2010/main" val="31997788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  <a:cs typeface="+mn-cs"/>
                </a:rPr>
                <a:t>05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실습하기</a:t>
            </a:r>
            <a:r>
              <a:rPr kumimoji="0" lang="en-US" altLang="ko-KR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Ⅱ</a:t>
            </a:r>
            <a:endParaRPr kumimoji="0" lang="en-US" altLang="ko-KR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8047" y="3921454"/>
            <a:ext cx="51970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 latinLnBrk="0"/>
            <a:r>
              <a:rPr kumimoji="1" lang="en-US" altLang="ko-KR" sz="15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1)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산술 연산자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복합 연산자</a:t>
            </a:r>
          </a:p>
          <a:p>
            <a:pPr lvl="0"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타입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케스팅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문자형 변환</a:t>
            </a:r>
          </a:p>
          <a:p>
            <a:pPr lvl="0"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타입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케스팅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숫자형 변환</a:t>
            </a:r>
          </a:p>
        </p:txBody>
      </p:sp>
    </p:spTree>
    <p:extLst>
      <p:ext uri="{BB962C8B-B14F-4D97-AF65-F5344CB8AC3E}">
        <p14:creationId xmlns:p14="http://schemas.microsoft.com/office/powerpoint/2010/main" val="700875310"/>
      </p:ext>
    </p:extLst>
  </p:cSld>
  <p:clrMapOvr>
    <a:masterClrMapping/>
  </p:clrMapOvr>
  <p:transition spd="slow">
    <p:wipe dir="r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115616" y="771550"/>
            <a:ext cx="6552728" cy="3312368"/>
          </a:xfrm>
          <a:prstGeom prst="rect">
            <a:avLst/>
          </a:prstGeom>
          <a:gradFill rotWithShape="1">
            <a:gsLst>
              <a:gs pos="0">
                <a:sysClr val="windowText" lastClr="000000">
                  <a:satMod val="103000"/>
                  <a:lumMod val="102000"/>
                  <a:tint val="94000"/>
                </a:sysClr>
              </a:gs>
              <a:gs pos="50000">
                <a:sysClr val="windowText" lastClr="000000">
                  <a:satMod val="110000"/>
                  <a:lumMod val="100000"/>
                  <a:shade val="100000"/>
                </a:sysClr>
              </a:gs>
              <a:gs pos="100000">
                <a:sysClr val="windowText" lastClr="000000">
                  <a:lumMod val="99000"/>
                  <a:satMod val="120000"/>
                  <a:shade val="78000"/>
                </a:sysClr>
              </a:gs>
            </a:gsLst>
            <a:lin ang="5400000" scaled="0"/>
          </a:gradFill>
          <a:ln w="63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실습내용</a:t>
            </a:r>
            <a:endParaRPr kumimoji="0" lang="en-US" altLang="ko-KR" sz="4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  <a:p>
            <a:pPr lvl="0" algn="ctr" latinLnBrk="0">
              <a:defRPr/>
            </a:pP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1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산술 연산자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복합 연산자</a:t>
            </a:r>
          </a:p>
          <a:p>
            <a:pPr lvl="0" algn="ctr" latinLnBrk="0">
              <a:defRPr/>
            </a:pP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타입 </a:t>
            </a:r>
            <a:r>
              <a:rPr lang="ko-KR" altLang="en-US" sz="2400" b="1" dirty="0" err="1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케스팅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문자형 변환</a:t>
            </a:r>
          </a:p>
          <a:p>
            <a:pPr lvl="0" algn="ctr" latinLnBrk="0">
              <a:defRPr/>
            </a:pP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타입 </a:t>
            </a:r>
            <a:r>
              <a:rPr lang="ko-KR" altLang="en-US" sz="2400" b="1" dirty="0" err="1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케스팅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숫자형 변환</a:t>
            </a:r>
          </a:p>
        </p:txBody>
      </p:sp>
    </p:spTree>
    <p:extLst>
      <p:ext uri="{BB962C8B-B14F-4D97-AF65-F5344CB8AC3E}">
        <p14:creationId xmlns:p14="http://schemas.microsoft.com/office/powerpoint/2010/main" val="426636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609162" y="267494"/>
            <a:ext cx="34676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latinLnBrk="0">
              <a:spcBef>
                <a:spcPts val="600"/>
              </a:spcBef>
              <a:defRPr/>
            </a:pPr>
            <a:r>
              <a:rPr kumimoji="0" lang="en-US" altLang="ko-KR" sz="2400" b="1" kern="0" dirty="0">
                <a:solidFill>
                  <a:srgbClr val="005A7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“</a:t>
            </a:r>
            <a:r>
              <a:rPr kumimoji="0" lang="ko-KR" altLang="en-US" sz="2400" b="1" kern="0" dirty="0">
                <a:solidFill>
                  <a:srgbClr val="005A7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프로그램에서 연산처리</a:t>
            </a:r>
            <a:r>
              <a:rPr kumimoji="0" lang="en-US" altLang="ko-KR" sz="2400" b="1" kern="0" dirty="0">
                <a:solidFill>
                  <a:srgbClr val="005A7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”</a:t>
            </a:r>
          </a:p>
        </p:txBody>
      </p:sp>
      <p:cxnSp>
        <p:nvCxnSpPr>
          <p:cNvPr id="15" name="직선 연결선 14"/>
          <p:cNvCxnSpPr/>
          <p:nvPr/>
        </p:nvCxnSpPr>
        <p:spPr>
          <a:xfrm>
            <a:off x="2020813" y="1095586"/>
            <a:ext cx="4356000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</a:ln>
          <a:effectLst/>
        </p:spPr>
      </p:cxnSp>
      <p:cxnSp>
        <p:nvCxnSpPr>
          <p:cNvPr id="16" name="직선 연결선 15"/>
          <p:cNvCxnSpPr/>
          <p:nvPr/>
        </p:nvCxnSpPr>
        <p:spPr>
          <a:xfrm>
            <a:off x="2020813" y="4155252"/>
            <a:ext cx="4356000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</a:ln>
          <a:effectLst/>
        </p:spPr>
      </p:cxnSp>
      <p:sp>
        <p:nvSpPr>
          <p:cNvPr id="17" name="직사각형 16"/>
          <p:cNvSpPr>
            <a:spLocks noChangeArrowheads="1"/>
          </p:cNvSpPr>
          <p:nvPr/>
        </p:nvSpPr>
        <p:spPr bwMode="auto">
          <a:xfrm>
            <a:off x="1996530" y="1134986"/>
            <a:ext cx="4380284" cy="2992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프로그래밍의 주요 처리 방법에서 연산을 처리하기 위하여 연산자를 사용하는 것은 중요한 사항입니다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연산은 우리가 알고 있는 수</a:t>
            </a:r>
            <a:r>
              <a:rPr lang="ko-KR" altLang="en-US" sz="1600" b="1" dirty="0">
                <a:solidFill>
                  <a:srgbClr val="CC6600"/>
                </a:solidFill>
                <a:latin typeface="+mn-ea"/>
                <a:ea typeface="+mn-ea"/>
              </a:rPr>
              <a:t>치연산 및 변수에 값을 대입하는 연산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이 있습니다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 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또한 변수의 자료형이 다른 경우 값을 대입하기 위한 </a:t>
            </a:r>
            <a:r>
              <a:rPr lang="ko-KR" altLang="en-US" sz="1600" b="1" dirty="0">
                <a:solidFill>
                  <a:srgbClr val="CC6600"/>
                </a:solidFill>
                <a:latin typeface="+mn-ea"/>
                <a:ea typeface="+mn-ea"/>
              </a:rPr>
              <a:t>타입 </a:t>
            </a:r>
            <a:r>
              <a:rPr lang="ko-KR" altLang="en-US" sz="1600" b="1" dirty="0" err="1">
                <a:solidFill>
                  <a:srgbClr val="CC6600"/>
                </a:solidFill>
                <a:latin typeface="+mn-ea"/>
                <a:ea typeface="+mn-ea"/>
              </a:rPr>
              <a:t>케스팅</a:t>
            </a:r>
            <a:r>
              <a:rPr lang="ko-KR" altLang="en-US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이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있습니다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일반적인 프로그래밍 언어 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C, java 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에서도 동일한 연산이 사용됩니다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 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여러분은 </a:t>
            </a:r>
            <a:r>
              <a:rPr lang="ko-KR" altLang="en-US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파이썬과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다른 프로그래밍 언어에서 연산의 처리방법이 어떻게 이루어 지는지 검색을 통하여 미리 알아보도록 합시다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</p:txBody>
      </p:sp>
      <p:sp>
        <p:nvSpPr>
          <p:cNvPr id="7" name="직사각형 6"/>
          <p:cNvSpPr>
            <a:spLocks noChangeArrowheads="1"/>
          </p:cNvSpPr>
          <p:nvPr/>
        </p:nvSpPr>
        <p:spPr bwMode="auto">
          <a:xfrm>
            <a:off x="36952" y="459617"/>
            <a:ext cx="1362478" cy="1053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dirty="0">
                <a:solidFill>
                  <a:prstClr val="white">
                    <a:lumMod val="7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사전</a:t>
            </a:r>
            <a:endParaRPr kumimoji="0" lang="en-US" altLang="ko-KR" sz="3000" dirty="0">
              <a:solidFill>
                <a:prstClr val="white">
                  <a:lumMod val="7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</a:t>
            </a:r>
            <a:endParaRPr kumimoji="0" lang="en-US" altLang="ko-KR" sz="3000" b="1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25056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6" y="1539856"/>
            <a:ext cx="5148063" cy="3603644"/>
          </a:xfrm>
          <a:prstGeom prst="rect">
            <a:avLst/>
          </a:prstGeom>
        </p:spPr>
      </p:pic>
      <p:sp>
        <p:nvSpPr>
          <p:cNvPr id="3" name="직사각형 2"/>
          <p:cNvSpPr>
            <a:spLocks noChangeArrowheads="1"/>
          </p:cNvSpPr>
          <p:nvPr/>
        </p:nvSpPr>
        <p:spPr bwMode="auto">
          <a:xfrm>
            <a:off x="589720" y="700147"/>
            <a:ext cx="5426053" cy="407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l" defTabSz="1291174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1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일시정지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 버튼을 누른 후</a:t>
            </a: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, 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아래의 학습활동에 참여하세요</a:t>
            </a: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.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603081" y="2518909"/>
            <a:ext cx="5985044" cy="0"/>
          </a:xfrm>
          <a:prstGeom prst="line">
            <a:avLst/>
          </a:prstGeom>
          <a:noFill/>
          <a:ln w="28575" cap="flat" cmpd="sng" algn="ctr">
            <a:solidFill>
              <a:srgbClr val="0CA0C7"/>
            </a:solidFill>
            <a:prstDash val="solid"/>
            <a:tailEnd type="none"/>
          </a:ln>
          <a:effectLst/>
        </p:spPr>
      </p:cxnSp>
      <p:cxnSp>
        <p:nvCxnSpPr>
          <p:cNvPr id="7" name="직선 연결선 6"/>
          <p:cNvCxnSpPr/>
          <p:nvPr/>
        </p:nvCxnSpPr>
        <p:spPr>
          <a:xfrm>
            <a:off x="603081" y="1296898"/>
            <a:ext cx="5985044" cy="0"/>
          </a:xfrm>
          <a:prstGeom prst="line">
            <a:avLst/>
          </a:prstGeom>
          <a:noFill/>
          <a:ln w="28575" cap="flat" cmpd="sng" algn="ctr">
            <a:solidFill>
              <a:srgbClr val="0CA0C7"/>
            </a:solidFill>
            <a:prstDash val="solid"/>
            <a:tailEnd type="none"/>
          </a:ln>
          <a:effectLst/>
        </p:spPr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2A4CC730-78E7-46B6-81D5-433BB4D79D93}"/>
              </a:ext>
            </a:extLst>
          </p:cNvPr>
          <p:cNvGrpSpPr/>
          <p:nvPr/>
        </p:nvGrpSpPr>
        <p:grpSpPr>
          <a:xfrm>
            <a:off x="539552" y="1303999"/>
            <a:ext cx="6048573" cy="1207809"/>
            <a:chOff x="539552" y="1311100"/>
            <a:chExt cx="6048573" cy="1207809"/>
          </a:xfrm>
        </p:grpSpPr>
        <p:sp>
          <p:nvSpPr>
            <p:cNvPr id="6" name="직사각형 5"/>
            <p:cNvSpPr>
              <a:spLocks noChangeArrowheads="1"/>
            </p:cNvSpPr>
            <p:nvPr/>
          </p:nvSpPr>
          <p:spPr bwMode="auto">
            <a:xfrm>
              <a:off x="1427143" y="1388044"/>
              <a:ext cx="5160982" cy="10539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 anchor="ctr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marL="0" marR="0" lvl="0" indent="0" algn="l" defTabSz="1291174" rtl="0" eaLnBrk="1" fontAlgn="base" latinLnBrk="0" hangingPunct="1">
                <a:lnSpc>
                  <a:spcPct val="100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  <a:cs typeface="+mn-cs"/>
                </a:rPr>
                <a:t>오늘 배운 내용을 스스로 실습하여</a:t>
              </a:r>
              <a:r>
                <a:rPr kumimoji="1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  <a:cs typeface="+mn-cs"/>
                </a:rPr>
                <a:t/>
              </a:r>
              <a:br>
                <a:rPr kumimoji="1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  <a:cs typeface="+mn-cs"/>
                </a:rPr>
              </a:br>
              <a:r>
                <a:rPr kumimoji="1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  <a:cs typeface="+mn-cs"/>
                </a:rPr>
                <a:t>자유게시판에 </a:t>
              </a:r>
              <a:r>
                <a:rPr kumimoji="1" lang="ko-KR" altLang="en-US" sz="20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  <a:cs typeface="+mn-cs"/>
                </a:rPr>
                <a:t>올려주셔요</a:t>
              </a:r>
              <a:r>
                <a:rPr kumimoji="1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  <a:cs typeface="+mn-cs"/>
                </a:rPr>
                <a:t>.</a:t>
              </a:r>
              <a:br>
                <a:rPr kumimoji="1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  <a:cs typeface="+mn-cs"/>
                </a:rPr>
              </a:br>
              <a:r>
                <a:rPr kumimoji="1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  <a:cs typeface="+mn-cs"/>
                </a:rPr>
                <a:t>이렇게 정리하면 실력이 쑥쑥 자란답니다</a:t>
              </a:r>
              <a:r>
                <a:rPr kumimoji="1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  <a:cs typeface="+mn-cs"/>
                </a:rPr>
                <a:t>.</a:t>
              </a:r>
            </a:p>
          </p:txBody>
        </p:sp>
        <p:sp>
          <p:nvSpPr>
            <p:cNvPr id="8" name="직사각형 7"/>
            <p:cNvSpPr>
              <a:spLocks noChangeArrowheads="1"/>
            </p:cNvSpPr>
            <p:nvPr/>
          </p:nvSpPr>
          <p:spPr bwMode="auto">
            <a:xfrm>
              <a:off x="539552" y="1311100"/>
              <a:ext cx="1080120" cy="12078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marL="0" marR="0" lvl="0" indent="0" algn="l" defTabSz="1291174" rtl="0" eaLnBrk="1" fontAlgn="base" latinLnBrk="0" hangingPunct="1">
                <a:lnSpc>
                  <a:spcPct val="100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7000" b="1" i="0" u="none" strike="noStrike" kern="1200" cap="none" spc="0" normalizeH="0" baseline="0" noProof="0" dirty="0">
                  <a:ln>
                    <a:noFill/>
                  </a:ln>
                  <a:solidFill>
                    <a:srgbClr val="0CA0C7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Q</a:t>
              </a:r>
              <a:endParaRPr kumimoji="1" lang="ko-KR" altLang="en-US" sz="7000" b="1" i="0" u="none" strike="noStrike" kern="1200" cap="none" spc="0" normalizeH="0" baseline="0" noProof="0" dirty="0">
                <a:ln>
                  <a:noFill/>
                </a:ln>
                <a:solidFill>
                  <a:srgbClr val="0CA0C7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</p:grpSp>
      <p:sp>
        <p:nvSpPr>
          <p:cNvPr id="9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l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학습활동</a:t>
            </a:r>
          </a:p>
        </p:txBody>
      </p:sp>
      <p:sp>
        <p:nvSpPr>
          <p:cNvPr id="10" name="직사각형 9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※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F8D98AD-796B-4A91-B590-3B35BFF4C03D}"/>
              </a:ext>
            </a:extLst>
          </p:cNvPr>
          <p:cNvSpPr/>
          <p:nvPr/>
        </p:nvSpPr>
        <p:spPr bwMode="auto">
          <a:xfrm>
            <a:off x="1516996" y="2688568"/>
            <a:ext cx="5071129" cy="1176293"/>
          </a:xfrm>
          <a:prstGeom prst="rect">
            <a:avLst/>
          </a:prstGeom>
          <a:solidFill>
            <a:srgbClr val="FFFFFF">
              <a:alpha val="54902"/>
            </a:srgbClr>
          </a:solidFill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" tIns="90000" rIns="46800" bIns="900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269875" marR="0" lvl="0" indent="-269875" algn="l" defTabSz="1291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A0C7"/>
              </a:buClr>
              <a:buSzPct val="100000"/>
              <a:buFont typeface="+mj-ea"/>
              <a:buAutoNum type="circleNumDbPlain"/>
              <a:tabLst>
                <a:tab pos="266700" algn="l"/>
              </a:tabLst>
              <a:defRPr/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본인이 실습한 내용을 프로그램 소스와 결과를 캡처하여 </a:t>
            </a:r>
            <a:r>
              <a:rPr kumimoji="0" lang="ko-KR" altLang="en-US" sz="16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올려주셔요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.</a:t>
            </a:r>
          </a:p>
          <a:p>
            <a:pPr marL="269875" marR="0" lvl="0" indent="-269875" algn="l" defTabSz="1291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A0C7"/>
              </a:buClr>
              <a:buSzPct val="100000"/>
              <a:buFont typeface="+mj-ea"/>
              <a:buAutoNum type="circleNumDbPlain"/>
              <a:tabLst>
                <a:tab pos="266700" algn="l"/>
              </a:tabLst>
              <a:defRPr/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본인의 학번과 이름을 메모장에 써서 같이 캡처하여 주셔요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.</a:t>
            </a:r>
          </a:p>
          <a:p>
            <a:pPr marL="269875" marR="0" lvl="0" indent="-269875" algn="l" defTabSz="12911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A0C7"/>
              </a:buClr>
              <a:buSzPct val="100000"/>
              <a:buFont typeface="+mj-ea"/>
              <a:buAutoNum type="circleNumDbPlain"/>
              <a:tabLst>
                <a:tab pos="266700" algn="l"/>
              </a:tabLst>
              <a:defRPr/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그리고 설명도 </a:t>
            </a:r>
            <a:r>
              <a:rPr kumimoji="0" lang="ko-KR" altLang="en-US" sz="16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달아주셔요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2168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480595" y="1401489"/>
            <a:ext cx="6107531" cy="0"/>
          </a:xfrm>
          <a:prstGeom prst="line">
            <a:avLst/>
          </a:prstGeom>
          <a:noFill/>
          <a:ln w="19050" cap="flat" cmpd="sng" algn="ctr">
            <a:solidFill>
              <a:schemeClr val="bg1">
                <a:lumMod val="75000"/>
              </a:schemeClr>
            </a:solidFill>
            <a:prstDash val="solid"/>
            <a:tailEnd type="none"/>
          </a:ln>
          <a:effectLst/>
        </p:spPr>
      </p:cxnSp>
      <p:cxnSp>
        <p:nvCxnSpPr>
          <p:cNvPr id="6" name="직선 연결선 5"/>
          <p:cNvCxnSpPr/>
          <p:nvPr/>
        </p:nvCxnSpPr>
        <p:spPr>
          <a:xfrm>
            <a:off x="480595" y="684892"/>
            <a:ext cx="6107531" cy="0"/>
          </a:xfrm>
          <a:prstGeom prst="line">
            <a:avLst/>
          </a:prstGeom>
          <a:noFill/>
          <a:ln w="19050" cap="flat" cmpd="sng" algn="ctr">
            <a:solidFill>
              <a:schemeClr val="bg1">
                <a:lumMod val="75000"/>
              </a:schemeClr>
            </a:solidFill>
            <a:prstDash val="solid"/>
            <a:tailEnd type="none"/>
          </a:ln>
          <a:effectLst/>
        </p:spPr>
      </p:cxnSp>
      <p:grpSp>
        <p:nvGrpSpPr>
          <p:cNvPr id="8" name="그룹 7">
            <a:extLst>
              <a:ext uri="{FF2B5EF4-FFF2-40B4-BE49-F238E27FC236}">
                <a16:creationId xmlns:a16="http://schemas.microsoft.com/office/drawing/2014/main" id="{B38FE61F-5C21-4E8B-8916-68A13364359A}"/>
              </a:ext>
            </a:extLst>
          </p:cNvPr>
          <p:cNvGrpSpPr/>
          <p:nvPr/>
        </p:nvGrpSpPr>
        <p:grpSpPr>
          <a:xfrm>
            <a:off x="418925" y="1564759"/>
            <a:ext cx="6169201" cy="2613722"/>
            <a:chOff x="418925" y="1579999"/>
            <a:chExt cx="6169201" cy="2613722"/>
          </a:xfrm>
        </p:grpSpPr>
        <p:cxnSp>
          <p:nvCxnSpPr>
            <p:cNvPr id="3" name="직선 연결선 2"/>
            <p:cNvCxnSpPr/>
            <p:nvPr/>
          </p:nvCxnSpPr>
          <p:spPr>
            <a:xfrm>
              <a:off x="480595" y="1579999"/>
              <a:ext cx="6107531" cy="0"/>
            </a:xfrm>
            <a:prstGeom prst="line">
              <a:avLst/>
            </a:prstGeom>
            <a:noFill/>
            <a:ln w="28575" cap="flat" cmpd="sng" algn="ctr">
              <a:solidFill>
                <a:srgbClr val="0CA0C7"/>
              </a:solidFill>
              <a:prstDash val="solid"/>
              <a:tailEnd type="none"/>
            </a:ln>
            <a:effectLst/>
          </p:spPr>
        </p:cxnSp>
        <p:cxnSp>
          <p:nvCxnSpPr>
            <p:cNvPr id="9" name="직선 연결선 8"/>
            <p:cNvCxnSpPr/>
            <p:nvPr/>
          </p:nvCxnSpPr>
          <p:spPr>
            <a:xfrm>
              <a:off x="480595" y="4193721"/>
              <a:ext cx="6107531" cy="0"/>
            </a:xfrm>
            <a:prstGeom prst="line">
              <a:avLst/>
            </a:prstGeom>
            <a:noFill/>
            <a:ln w="28575" cap="flat" cmpd="sng" algn="ctr">
              <a:solidFill>
                <a:srgbClr val="0CA0C7"/>
              </a:solidFill>
              <a:prstDash val="solid"/>
              <a:tailEnd type="none"/>
            </a:ln>
            <a:effectLst/>
          </p:spPr>
        </p:cxnSp>
        <p:sp>
          <p:nvSpPr>
            <p:cNvPr id="10" name="직사각형 9"/>
            <p:cNvSpPr>
              <a:spLocks noChangeArrowheads="1"/>
            </p:cNvSpPr>
            <p:nvPr/>
          </p:nvSpPr>
          <p:spPr bwMode="auto">
            <a:xfrm>
              <a:off x="418925" y="1657811"/>
              <a:ext cx="734374" cy="10539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latinLnBrk="0" hangingPunct="1">
                <a:spcBef>
                  <a:spcPts val="600"/>
                </a:spcBef>
                <a:buFontTx/>
                <a:buNone/>
                <a:defRPr/>
              </a:pPr>
              <a:r>
                <a:rPr lang="en-US" altLang="ko-KR" sz="6000" b="1" dirty="0">
                  <a:solidFill>
                    <a:srgbClr val="0CA0C7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A</a:t>
              </a:r>
              <a:endParaRPr lang="ko-KR" altLang="en-US" sz="6000" b="1" dirty="0">
                <a:solidFill>
                  <a:srgbClr val="0CA0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" name="직사각형 10"/>
            <p:cNvSpPr>
              <a:spLocks noChangeArrowheads="1"/>
            </p:cNvSpPr>
            <p:nvPr/>
          </p:nvSpPr>
          <p:spPr bwMode="auto">
            <a:xfrm>
              <a:off x="1078834" y="1693791"/>
              <a:ext cx="5509292" cy="24235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latinLnBrk="0" hangingPunct="1">
                <a:spcBef>
                  <a:spcPts val="600"/>
                </a:spcBef>
                <a:buFontTx/>
                <a:buNone/>
                <a:defRPr/>
              </a:pP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오늘 학습한 내용의 실습 사항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]</a:t>
              </a: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대입 연산자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단순 대입 연산자</a:t>
              </a: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대입 연산자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복합형태 대입 연산자</a:t>
              </a: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산술 연산자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일반 산술 연산자</a:t>
              </a: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산술 연산자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복합 연산자</a:t>
              </a: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타입 </a:t>
              </a:r>
              <a:r>
                <a:rPr lang="ko-KR" altLang="en-US" sz="1700" b="1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케스팅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문자형 변환</a:t>
              </a: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타입 </a:t>
              </a:r>
              <a:r>
                <a:rPr lang="ko-KR" altLang="en-US" sz="1700" b="1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케스팅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숫자형 변환</a:t>
              </a:r>
            </a:p>
          </p:txBody>
        </p:sp>
      </p:grpSp>
      <p:sp>
        <p:nvSpPr>
          <p:cNvPr id="13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학습활동에 대한 교수님 의견</a:t>
            </a:r>
          </a:p>
        </p:txBody>
      </p:sp>
      <p:sp>
        <p:nvSpPr>
          <p:cNvPr id="14" name="직사각형 13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※</a:t>
            </a:r>
            <a:endParaRPr kumimoji="0" lang="ko-KR" altLang="en-US" sz="2600" b="1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2153EA45-0A62-43A9-ACA3-B93C13DC9C83}"/>
              </a:ext>
            </a:extLst>
          </p:cNvPr>
          <p:cNvGrpSpPr/>
          <p:nvPr/>
        </p:nvGrpSpPr>
        <p:grpSpPr>
          <a:xfrm>
            <a:off x="403488" y="631646"/>
            <a:ext cx="6302112" cy="823088"/>
            <a:chOff x="403488" y="643436"/>
            <a:chExt cx="6302112" cy="823088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A7A38EB-BB83-4736-ABFA-00C2C284C9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4882" y="743464"/>
              <a:ext cx="5680718" cy="6230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latinLnBrk="0" hangingPunct="1">
                <a:spcBef>
                  <a:spcPts val="600"/>
                </a:spcBef>
                <a:buFontTx/>
                <a:buNone/>
                <a:defRPr/>
              </a:pPr>
              <a:r>
                <a:rPr lang="ko-KR" altLang="en-US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오늘 배운 내용을 스스로 실습하여 자유게시판에 </a:t>
              </a:r>
              <a:r>
                <a:rPr lang="ko-KR" altLang="en-US" sz="1600" b="1" dirty="0" err="1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올려주셔요</a:t>
              </a:r>
              <a:r>
                <a:rPr lang="en-US" altLang="ko-KR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  <a:br>
                <a:rPr lang="en-US" altLang="ko-KR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lang="ko-KR" altLang="en-US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이렇게 정리하면 실력이 쑥쑥 자란답니다</a:t>
              </a:r>
              <a:r>
                <a:rPr lang="en-US" altLang="ko-KR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3A68E369-2030-4FF5-A26D-3A45A1604A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3488" y="643436"/>
              <a:ext cx="675242" cy="823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latinLnBrk="0" hangingPunct="1">
                <a:spcBef>
                  <a:spcPts val="600"/>
                </a:spcBef>
                <a:buFontTx/>
                <a:buNone/>
                <a:defRPr/>
              </a:pPr>
              <a:r>
                <a:rPr lang="en-US" altLang="ko-KR" sz="45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Q</a:t>
              </a:r>
              <a:endParaRPr lang="ko-KR" altLang="en-US" sz="4500" b="1" dirty="0">
                <a:solidFill>
                  <a:prstClr val="black">
                    <a:lumMod val="50000"/>
                    <a:lumOff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39658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1543733" y="487235"/>
            <a:ext cx="5044491" cy="967422"/>
            <a:chOff x="1543733" y="487235"/>
            <a:chExt cx="5044491" cy="967422"/>
          </a:xfrm>
        </p:grpSpPr>
        <p:grpSp>
          <p:nvGrpSpPr>
            <p:cNvPr id="2" name="그룹 1"/>
            <p:cNvGrpSpPr/>
            <p:nvPr/>
          </p:nvGrpSpPr>
          <p:grpSpPr>
            <a:xfrm>
              <a:off x="1543733" y="487235"/>
              <a:ext cx="5044491" cy="967422"/>
              <a:chOff x="1543733" y="487235"/>
              <a:chExt cx="5044491" cy="967422"/>
            </a:xfrm>
          </p:grpSpPr>
          <p:cxnSp>
            <p:nvCxnSpPr>
              <p:cNvPr id="33" name="직선 연결선 32"/>
              <p:cNvCxnSpPr>
                <a:cxnSpLocks/>
              </p:cNvCxnSpPr>
              <p:nvPr/>
            </p:nvCxnSpPr>
            <p:spPr>
              <a:xfrm flipV="1">
                <a:off x="1559917" y="487235"/>
                <a:ext cx="5028307" cy="0"/>
              </a:xfrm>
              <a:prstGeom prst="line">
                <a:avLst/>
              </a:prstGeom>
              <a:noFill/>
              <a:ln w="19050" cap="flat" cmpd="sng" algn="ctr">
                <a:solidFill>
                  <a:srgbClr val="005A7E"/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28" name="그룹 27">
                <a:extLst>
                  <a:ext uri="{FF2B5EF4-FFF2-40B4-BE49-F238E27FC236}">
                    <a16:creationId xmlns:a16="http://schemas.microsoft.com/office/drawing/2014/main" id="{9CCE8E5F-1A23-4F1D-A067-4076F5E782D1}"/>
                  </a:ext>
                </a:extLst>
              </p:cNvPr>
              <p:cNvGrpSpPr/>
              <p:nvPr/>
            </p:nvGrpSpPr>
            <p:grpSpPr>
              <a:xfrm>
                <a:off x="1543733" y="487496"/>
                <a:ext cx="5044491" cy="967161"/>
                <a:chOff x="1543733" y="487496"/>
                <a:chExt cx="5044491" cy="1268997"/>
              </a:xfrm>
            </p:grpSpPr>
            <p:sp>
              <p:nvSpPr>
                <p:cNvPr id="29" name="직사각형 28">
                  <a:extLst>
                    <a:ext uri="{FF2B5EF4-FFF2-40B4-BE49-F238E27FC236}">
                      <a16:creationId xmlns:a16="http://schemas.microsoft.com/office/drawing/2014/main" id="{F138138A-256A-4255-A84E-3BC90DB4B2A4}"/>
                    </a:ext>
                  </a:extLst>
                </p:cNvPr>
                <p:cNvSpPr/>
                <p:nvPr/>
              </p:nvSpPr>
              <p:spPr bwMode="auto">
                <a:xfrm flipH="1">
                  <a:off x="1543733" y="487496"/>
                  <a:ext cx="881418" cy="1260000"/>
                </a:xfrm>
                <a:prstGeom prst="rect">
                  <a:avLst/>
                </a:prstGeom>
                <a:solidFill>
                  <a:srgbClr val="005A7E"/>
                </a:solidFill>
                <a:ln w="22225" cap="flat" cmpd="sng" algn="ctr">
                  <a:solidFill>
                    <a:srgbClr val="005A7E"/>
                  </a:solidFill>
                  <a:prstDash val="solid"/>
                  <a:miter lim="800000"/>
                  <a:headEnd type="none" w="sm" len="sm"/>
                  <a:tailEnd type="none" w="lg" len="lg"/>
                </a:ln>
                <a:effectLst/>
              </p:spPr>
              <p:txBody>
                <a:bodyPr vert="horz" wrap="square" lIns="0" tIns="72000" rIns="18000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180975" marR="0" lvl="0" indent="0" algn="ctr" defTabSz="685800" eaLnBrk="1" fontAlgn="auto" latinLnBrk="0" hangingPunct="1">
                    <a:lnSpc>
                      <a:spcPct val="100000"/>
                    </a:lnSpc>
                    <a:spcBef>
                      <a:spcPts val="600"/>
                    </a:spcBef>
                    <a:spcAft>
                      <a:spcPts val="0"/>
                    </a:spcAft>
                    <a:buClr>
                      <a:srgbClr val="B3400D"/>
                    </a:buClr>
                    <a:buSzTx/>
                    <a:buFontTx/>
                    <a:buNone/>
                    <a:tabLst>
                      <a:tab pos="180975" algn="l"/>
                    </a:tabLst>
                    <a:defRPr/>
                  </a:pPr>
                  <a:r>
                    <a:rPr kumimoji="0" lang="en-US" altLang="ko-KR" sz="3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+mn-ea"/>
                      <a:ea typeface="+mn-ea"/>
                      <a:cs typeface="+mn-cs"/>
                    </a:rPr>
                    <a:t>Q1</a:t>
                  </a:r>
                  <a:endParaRPr kumimoji="0" lang="ko-KR" altLang="en-US" sz="30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ea typeface="+mn-ea"/>
                    <a:cs typeface="+mn-cs"/>
                  </a:endParaRPr>
                </a:p>
              </p:txBody>
            </p:sp>
            <p:cxnSp>
              <p:nvCxnSpPr>
                <p:cNvPr id="30" name="직선 연결선 29">
                  <a:extLst>
                    <a:ext uri="{FF2B5EF4-FFF2-40B4-BE49-F238E27FC236}">
                      <a16:creationId xmlns:a16="http://schemas.microsoft.com/office/drawing/2014/main" id="{FD95374F-3399-4B5C-807A-1F1AA88CABAC}"/>
                    </a:ext>
                  </a:extLst>
                </p:cNvPr>
                <p:cNvCxnSpPr/>
                <p:nvPr/>
              </p:nvCxnSpPr>
              <p:spPr>
                <a:xfrm>
                  <a:off x="1559917" y="1756493"/>
                  <a:ext cx="5028307" cy="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005A7E"/>
                  </a:solidFill>
                  <a:prstDash val="solid"/>
                  <a:miter lim="800000"/>
                </a:ln>
                <a:effectLst/>
              </p:spPr>
            </p:cxnSp>
          </p:grpSp>
        </p:grpSp>
        <p:sp>
          <p:nvSpPr>
            <p:cNvPr id="34" name="내용 개체 틀 26">
              <a:extLst>
                <a:ext uri="{FF2B5EF4-FFF2-40B4-BE49-F238E27FC236}">
                  <a16:creationId xmlns:a16="http://schemas.microsoft.com/office/drawing/2014/main" id="{4186093A-678E-46FA-974B-EB8EBACB02D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451820" y="670362"/>
              <a:ext cx="4136403" cy="7020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다음 중 대입연산자의 사용이 적합하지 </a:t>
              </a:r>
              <a:r>
                <a:rPr kumimoji="0"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/>
              </a:r>
              <a:br>
                <a:rPr kumimoji="0"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</a:br>
              <a:r>
                <a:rPr kumimoji="0" lang="ko-KR" altLang="en-US" b="1" u="sng" dirty="0">
                  <a:solidFill>
                    <a:srgbClr val="CC6600"/>
                  </a:solidFill>
                  <a:latin typeface="나눔바른고딕"/>
                  <a:ea typeface="나눔바른고딕"/>
                </a:rPr>
                <a:t>않은</a:t>
              </a:r>
              <a:r>
                <a:rPr kumimoji="0" lang="ko-KR" altLang="en-US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 경우는</a:t>
              </a:r>
              <a:r>
                <a:rPr kumimoji="0"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?</a:t>
              </a: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2541527" y="1610279"/>
            <a:ext cx="4046697" cy="288001"/>
            <a:chOff x="2541527" y="1912702"/>
            <a:chExt cx="4046697" cy="288001"/>
          </a:xfrm>
        </p:grpSpPr>
        <p:sp>
          <p:nvSpPr>
            <p:cNvPr id="12" name="직사각형 11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3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a=0x3a</a:t>
              </a: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2541527" y="1993066"/>
            <a:ext cx="4046697" cy="288001"/>
            <a:chOff x="2541527" y="1912702"/>
            <a:chExt cx="4046697" cy="288001"/>
          </a:xfrm>
        </p:grpSpPr>
        <p:sp>
          <p:nvSpPr>
            <p:cNvPr id="15" name="직사각형 14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6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a=a+1</a:t>
              </a: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2541527" y="2375853"/>
            <a:ext cx="4046697" cy="288001"/>
            <a:chOff x="2541527" y="1912702"/>
            <a:chExt cx="4046697" cy="288001"/>
          </a:xfrm>
        </p:grpSpPr>
        <p:sp>
          <p:nvSpPr>
            <p:cNvPr id="18" name="직사각형 17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9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a+1=a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2541527" y="2758640"/>
            <a:ext cx="4046697" cy="288001"/>
            <a:chOff x="2541527" y="1912702"/>
            <a:chExt cx="4046697" cy="288001"/>
          </a:xfrm>
        </p:grpSpPr>
        <p:sp>
          <p:nvSpPr>
            <p:cNvPr id="21" name="직사각형 20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2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a=b=1</a:t>
              </a:r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E5EF76-31E1-4D11-9609-15438BEA7116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C56565-7300-40DC-B26C-54E372BB07B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AD457DE-FE23-4127-8925-D2CC7785DC55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8745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그룹 32"/>
          <p:cNvGrpSpPr/>
          <p:nvPr/>
        </p:nvGrpSpPr>
        <p:grpSpPr>
          <a:xfrm>
            <a:off x="1543733" y="487235"/>
            <a:ext cx="5044491" cy="967422"/>
            <a:chOff x="1543733" y="487235"/>
            <a:chExt cx="5044491" cy="967422"/>
          </a:xfrm>
        </p:grpSpPr>
        <p:grpSp>
          <p:nvGrpSpPr>
            <p:cNvPr id="35" name="그룹 34"/>
            <p:cNvGrpSpPr/>
            <p:nvPr/>
          </p:nvGrpSpPr>
          <p:grpSpPr>
            <a:xfrm>
              <a:off x="1543733" y="487235"/>
              <a:ext cx="5044491" cy="967422"/>
              <a:chOff x="1543733" y="487235"/>
              <a:chExt cx="5044491" cy="967422"/>
            </a:xfrm>
          </p:grpSpPr>
          <p:cxnSp>
            <p:nvCxnSpPr>
              <p:cNvPr id="43" name="직선 연결선 42"/>
              <p:cNvCxnSpPr>
                <a:cxnSpLocks/>
              </p:cNvCxnSpPr>
              <p:nvPr/>
            </p:nvCxnSpPr>
            <p:spPr>
              <a:xfrm flipV="1">
                <a:off x="1559917" y="487235"/>
                <a:ext cx="5028307" cy="0"/>
              </a:xfrm>
              <a:prstGeom prst="line">
                <a:avLst/>
              </a:prstGeom>
              <a:noFill/>
              <a:ln w="19050" cap="flat" cmpd="sng" algn="ctr">
                <a:solidFill>
                  <a:srgbClr val="005A7E"/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9CCE8E5F-1A23-4F1D-A067-4076F5E782D1}"/>
                  </a:ext>
                </a:extLst>
              </p:cNvPr>
              <p:cNvGrpSpPr/>
              <p:nvPr/>
            </p:nvGrpSpPr>
            <p:grpSpPr>
              <a:xfrm>
                <a:off x="1543733" y="487496"/>
                <a:ext cx="5044491" cy="967161"/>
                <a:chOff x="1543733" y="487496"/>
                <a:chExt cx="5044491" cy="1268997"/>
              </a:xfrm>
            </p:grpSpPr>
            <p:sp>
              <p:nvSpPr>
                <p:cNvPr id="45" name="직사각형 44">
                  <a:extLst>
                    <a:ext uri="{FF2B5EF4-FFF2-40B4-BE49-F238E27FC236}">
                      <a16:creationId xmlns:a16="http://schemas.microsoft.com/office/drawing/2014/main" id="{F138138A-256A-4255-A84E-3BC90DB4B2A4}"/>
                    </a:ext>
                  </a:extLst>
                </p:cNvPr>
                <p:cNvSpPr/>
                <p:nvPr/>
              </p:nvSpPr>
              <p:spPr bwMode="auto">
                <a:xfrm flipH="1">
                  <a:off x="1543733" y="487496"/>
                  <a:ext cx="881418" cy="1260000"/>
                </a:xfrm>
                <a:prstGeom prst="rect">
                  <a:avLst/>
                </a:prstGeom>
                <a:solidFill>
                  <a:srgbClr val="005A7E"/>
                </a:solidFill>
                <a:ln w="22225" cap="flat" cmpd="sng" algn="ctr">
                  <a:solidFill>
                    <a:srgbClr val="005A7E"/>
                  </a:solidFill>
                  <a:prstDash val="solid"/>
                  <a:miter lim="800000"/>
                  <a:headEnd type="none" w="sm" len="sm"/>
                  <a:tailEnd type="none" w="lg" len="lg"/>
                </a:ln>
                <a:effectLst/>
              </p:spPr>
              <p:txBody>
                <a:bodyPr vert="horz" wrap="square" lIns="0" tIns="72000" rIns="18000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180975" marR="0" lvl="0" indent="0" algn="ctr" defTabSz="685800" eaLnBrk="1" fontAlgn="auto" latinLnBrk="0" hangingPunct="1">
                    <a:lnSpc>
                      <a:spcPct val="100000"/>
                    </a:lnSpc>
                    <a:spcBef>
                      <a:spcPts val="600"/>
                    </a:spcBef>
                    <a:spcAft>
                      <a:spcPts val="0"/>
                    </a:spcAft>
                    <a:buClr>
                      <a:srgbClr val="B3400D"/>
                    </a:buClr>
                    <a:buSzTx/>
                    <a:buFontTx/>
                    <a:buNone/>
                    <a:tabLst>
                      <a:tab pos="180975" algn="l"/>
                    </a:tabLst>
                    <a:defRPr/>
                  </a:pPr>
                  <a:r>
                    <a:rPr kumimoji="0" lang="en-US" altLang="ko-KR" sz="3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+mn-ea"/>
                      <a:ea typeface="+mn-ea"/>
                      <a:cs typeface="+mn-cs"/>
                    </a:rPr>
                    <a:t>Q1</a:t>
                  </a:r>
                  <a:endParaRPr kumimoji="0" lang="ko-KR" altLang="en-US" sz="30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ea typeface="+mn-ea"/>
                    <a:cs typeface="+mn-cs"/>
                  </a:endParaRPr>
                </a:p>
              </p:txBody>
            </p:sp>
            <p:cxnSp>
              <p:nvCxnSpPr>
                <p:cNvPr id="46" name="직선 연결선 45">
                  <a:extLst>
                    <a:ext uri="{FF2B5EF4-FFF2-40B4-BE49-F238E27FC236}">
                      <a16:creationId xmlns:a16="http://schemas.microsoft.com/office/drawing/2014/main" id="{FD95374F-3399-4B5C-807A-1F1AA88CABAC}"/>
                    </a:ext>
                  </a:extLst>
                </p:cNvPr>
                <p:cNvCxnSpPr/>
                <p:nvPr/>
              </p:nvCxnSpPr>
              <p:spPr>
                <a:xfrm>
                  <a:off x="1559917" y="1756493"/>
                  <a:ext cx="5028307" cy="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005A7E"/>
                  </a:solidFill>
                  <a:prstDash val="solid"/>
                  <a:miter lim="800000"/>
                </a:ln>
                <a:effectLst/>
              </p:spPr>
            </p:cxnSp>
          </p:grpSp>
        </p:grpSp>
        <p:sp>
          <p:nvSpPr>
            <p:cNvPr id="36" name="내용 개체 틀 26">
              <a:extLst>
                <a:ext uri="{FF2B5EF4-FFF2-40B4-BE49-F238E27FC236}">
                  <a16:creationId xmlns:a16="http://schemas.microsoft.com/office/drawing/2014/main" id="{4186093A-678E-46FA-974B-EB8EBACB02D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451820" y="670362"/>
              <a:ext cx="4136403" cy="7020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다음 중 대입연산자의 사용이 적합하지 </a:t>
              </a:r>
              <a:r>
                <a:rPr kumimoji="0"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/>
              </a:r>
              <a:br>
                <a:rPr kumimoji="0"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</a:br>
              <a:r>
                <a:rPr kumimoji="0" lang="ko-KR" altLang="en-US" b="1" u="sng" dirty="0">
                  <a:solidFill>
                    <a:srgbClr val="CC6600"/>
                  </a:solidFill>
                  <a:latin typeface="나눔바른고딕"/>
                  <a:ea typeface="나눔바른고딕"/>
                </a:rPr>
                <a:t>않은</a:t>
              </a:r>
              <a:r>
                <a:rPr kumimoji="0" lang="ko-KR" altLang="en-US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 경우는</a:t>
              </a:r>
              <a:r>
                <a:rPr kumimoji="0"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?</a:t>
              </a:r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1447136" y="3617579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551689" y="3725607"/>
            <a:ext cx="873462" cy="288000"/>
          </a:xfrm>
          <a:prstGeom prst="rect">
            <a:avLst/>
          </a:prstGeom>
          <a:solidFill>
            <a:srgbClr val="C55A1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정답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551687" y="4077696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해설</a:t>
            </a:r>
          </a:p>
        </p:txBody>
      </p:sp>
      <p:sp>
        <p:nvSpPr>
          <p:cNvPr id="26" name="내용 개체 틀 26"/>
          <p:cNvSpPr txBox="1">
            <a:spLocks/>
          </p:cNvSpPr>
          <p:nvPr/>
        </p:nvSpPr>
        <p:spPr bwMode="auto">
          <a:xfrm>
            <a:off x="2484090" y="4078879"/>
            <a:ext cx="4104134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변수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=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값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또는 변수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=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수식의 형태로 표현합니다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  <a:endParaRPr kumimoji="0" lang="ko-KR" altLang="en-US" sz="1600" b="1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ea typeface="+mn-ea"/>
            </a:endParaRPr>
          </a:p>
        </p:txBody>
      </p:sp>
      <p:sp>
        <p:nvSpPr>
          <p:cNvPr id="27" name="내용 개체 틀 26"/>
          <p:cNvSpPr txBox="1">
            <a:spLocks/>
          </p:cNvSpPr>
          <p:nvPr/>
        </p:nvSpPr>
        <p:spPr bwMode="auto">
          <a:xfrm>
            <a:off x="2492041" y="3729694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srgbClr val="C55A11"/>
                </a:solidFill>
                <a:latin typeface="+mn-ea"/>
                <a:ea typeface="+mn-ea"/>
              </a:rPr>
              <a:t>3</a:t>
            </a:r>
            <a:r>
              <a:rPr kumimoji="0" lang="ko-KR" altLang="en-US" sz="1600" b="1" dirty="0">
                <a:solidFill>
                  <a:srgbClr val="C55A11"/>
                </a:solidFill>
                <a:latin typeface="+mn-ea"/>
                <a:ea typeface="+mn-ea"/>
              </a:rPr>
              <a:t>번</a:t>
            </a:r>
            <a:endParaRPr kumimoji="0" lang="en-US" altLang="ko-KR" sz="1600" b="1" dirty="0">
              <a:solidFill>
                <a:srgbClr val="C55A11"/>
              </a:solidFill>
              <a:latin typeface="+mn-ea"/>
              <a:ea typeface="+mn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1AF5DB6-3463-4D66-BF94-EBF47C06918C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6E1F9F4-0C99-4058-A3D3-F4C5CAB1C23E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D0A332F-4D55-4B93-9981-779682109317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03F79F1-3CFB-4C6C-A36E-70E0CAF47C8D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D88EF2E-D833-4749-90EA-5C6A0D192D3E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86502F-8379-4391-9F44-944273BBA610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B72F5526-BB11-49B6-AD39-785922703375}"/>
              </a:ext>
            </a:extLst>
          </p:cNvPr>
          <p:cNvGrpSpPr/>
          <p:nvPr/>
        </p:nvGrpSpPr>
        <p:grpSpPr>
          <a:xfrm>
            <a:off x="2541527" y="1993064"/>
            <a:ext cx="4046697" cy="288001"/>
            <a:chOff x="2541527" y="1912702"/>
            <a:chExt cx="4046697" cy="288001"/>
          </a:xfrm>
        </p:grpSpPr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311D37D4-1B01-4A01-A7A3-4E3D847849D0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2" name="내용 개체 틀 26">
              <a:extLst>
                <a:ext uri="{FF2B5EF4-FFF2-40B4-BE49-F238E27FC236}">
                  <a16:creationId xmlns:a16="http://schemas.microsoft.com/office/drawing/2014/main" id="{154AFDBE-7B30-4836-9C11-A27421D57D9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a=a+1</a:t>
              </a:r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BCA6BA16-EF1C-4C08-88E4-A68155A3F227}"/>
              </a:ext>
            </a:extLst>
          </p:cNvPr>
          <p:cNvGrpSpPr/>
          <p:nvPr/>
        </p:nvGrpSpPr>
        <p:grpSpPr>
          <a:xfrm>
            <a:off x="2541527" y="2375851"/>
            <a:ext cx="4046697" cy="288001"/>
            <a:chOff x="2541527" y="1912702"/>
            <a:chExt cx="4046697" cy="288001"/>
          </a:xfrm>
        </p:grpSpPr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E69E89B4-FF6A-4DAC-8EAA-8ADC4482544D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5" name="내용 개체 틀 26">
              <a:extLst>
                <a:ext uri="{FF2B5EF4-FFF2-40B4-BE49-F238E27FC236}">
                  <a16:creationId xmlns:a16="http://schemas.microsoft.com/office/drawing/2014/main" id="{52612CBB-2B6F-4518-8D67-CAB85D5DC8C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a+1=a</a:t>
              </a: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057D9116-98FD-44D3-848D-C76DFAB2FB77}"/>
              </a:ext>
            </a:extLst>
          </p:cNvPr>
          <p:cNvGrpSpPr/>
          <p:nvPr/>
        </p:nvGrpSpPr>
        <p:grpSpPr>
          <a:xfrm>
            <a:off x="2541527" y="2758638"/>
            <a:ext cx="4046697" cy="288001"/>
            <a:chOff x="2541527" y="1912702"/>
            <a:chExt cx="4046697" cy="28800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AC4603A3-36A8-4E3B-B10A-A769188CD200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8" name="내용 개체 틀 26">
              <a:extLst>
                <a:ext uri="{FF2B5EF4-FFF2-40B4-BE49-F238E27FC236}">
                  <a16:creationId xmlns:a16="http://schemas.microsoft.com/office/drawing/2014/main" id="{B68329A5-747D-4F72-ABD3-3AAA87ED82C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a=b=1</a:t>
              </a: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B87183B1-4D54-46F2-9954-0908C45C9C44}"/>
              </a:ext>
            </a:extLst>
          </p:cNvPr>
          <p:cNvGrpSpPr/>
          <p:nvPr/>
        </p:nvGrpSpPr>
        <p:grpSpPr>
          <a:xfrm>
            <a:off x="2541527" y="1610277"/>
            <a:ext cx="4046697" cy="288001"/>
            <a:chOff x="2541527" y="1912702"/>
            <a:chExt cx="4046697" cy="288001"/>
          </a:xfrm>
        </p:grpSpPr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5291D517-BE59-46DE-9C3C-6CFE868E8CF7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5" name="내용 개체 틀 26">
              <a:extLst>
                <a:ext uri="{FF2B5EF4-FFF2-40B4-BE49-F238E27FC236}">
                  <a16:creationId xmlns:a16="http://schemas.microsoft.com/office/drawing/2014/main" id="{6A87C06E-C1AB-4AE9-8332-19CC28E50AE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a=0x3a</a:t>
              </a:r>
            </a:p>
          </p:txBody>
        </p:sp>
      </p:grpSp>
      <p:pic>
        <p:nvPicPr>
          <p:cNvPr id="87" name="그림 86">
            <a:extLst>
              <a:ext uri="{FF2B5EF4-FFF2-40B4-BE49-F238E27FC236}">
                <a16:creationId xmlns:a16="http://schemas.microsoft.com/office/drawing/2014/main" id="{904E0DA0-2AA9-466E-A335-72A8F53E3E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269" y="2317131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1046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4F0EF02-3C38-43E5-A8CB-726854AE0D46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2A532E5-F6AA-487D-B507-859ED18779E9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763016D-40C1-4D61-8477-976FA9E79B7A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F2607BC-1404-406D-BA21-12467778C6A3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B4EE430-6F86-4198-AE7A-29E8D98654D4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66635BD-390D-49BC-AA59-C820824524F7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03636546-372B-4C63-B80A-77DC81F16D71}"/>
              </a:ext>
            </a:extLst>
          </p:cNvPr>
          <p:cNvGrpSpPr/>
          <p:nvPr/>
        </p:nvGrpSpPr>
        <p:grpSpPr>
          <a:xfrm>
            <a:off x="2541527" y="1606299"/>
            <a:ext cx="4046697" cy="288001"/>
            <a:chOff x="2541527" y="1912702"/>
            <a:chExt cx="4046697" cy="288001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B9DB895C-806D-4B44-A415-EEC1ABB420F0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2" name="내용 개체 틀 26">
              <a:extLst>
                <a:ext uri="{FF2B5EF4-FFF2-40B4-BE49-F238E27FC236}">
                  <a16:creationId xmlns:a16="http://schemas.microsoft.com/office/drawing/2014/main" id="{7CD9E068-14EC-4F6B-9527-06098DCB27C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a==b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3EB5809F-8DE8-4FFA-80CB-C2616A6D33F8}"/>
              </a:ext>
            </a:extLst>
          </p:cNvPr>
          <p:cNvGrpSpPr/>
          <p:nvPr/>
        </p:nvGrpSpPr>
        <p:grpSpPr>
          <a:xfrm>
            <a:off x="2541527" y="1989086"/>
            <a:ext cx="4046697" cy="288001"/>
            <a:chOff x="2541527" y="1912702"/>
            <a:chExt cx="4046697" cy="288001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D31905B2-22BB-4B03-8FEA-F0B49AB3FB30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내용 개체 틀 26">
              <a:extLst>
                <a:ext uri="{FF2B5EF4-FFF2-40B4-BE49-F238E27FC236}">
                  <a16:creationId xmlns:a16="http://schemas.microsoft.com/office/drawing/2014/main" id="{8451CBE8-55D6-4817-BBB6-F5159ACEBC8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a,b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=</a:t>
              </a: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a,b</a:t>
              </a:r>
              <a:endParaRPr kumimoji="0"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D9642FD9-CACF-4DB1-8F32-FCA556854D17}"/>
              </a:ext>
            </a:extLst>
          </p:cNvPr>
          <p:cNvGrpSpPr/>
          <p:nvPr/>
        </p:nvGrpSpPr>
        <p:grpSpPr>
          <a:xfrm>
            <a:off x="2541527" y="2366904"/>
            <a:ext cx="4046697" cy="292969"/>
            <a:chOff x="2541527" y="1907733"/>
            <a:chExt cx="4046697" cy="292969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3F2367F6-AD37-4000-9E53-354B91B013AF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내용 개체 틀 26">
              <a:extLst>
                <a:ext uri="{FF2B5EF4-FFF2-40B4-BE49-F238E27FC236}">
                  <a16:creationId xmlns:a16="http://schemas.microsoft.com/office/drawing/2014/main" id="{A7F69415-B08F-4D22-BDF5-E3B0D42027C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a,b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=</a:t>
              </a: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b,a</a:t>
              </a:r>
              <a:endParaRPr kumimoji="0"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995F7F84-CF9C-4AFE-A77B-2EAF006BCF98}"/>
              </a:ext>
            </a:extLst>
          </p:cNvPr>
          <p:cNvGrpSpPr/>
          <p:nvPr/>
        </p:nvGrpSpPr>
        <p:grpSpPr>
          <a:xfrm>
            <a:off x="2541527" y="2744721"/>
            <a:ext cx="4046697" cy="288001"/>
            <a:chOff x="2541527" y="1912702"/>
            <a:chExt cx="4046697" cy="288001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385EC16-D961-49FE-A497-6E2A85E8324F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1" name="내용 개체 틀 26">
              <a:extLst>
                <a:ext uri="{FF2B5EF4-FFF2-40B4-BE49-F238E27FC236}">
                  <a16:creationId xmlns:a16="http://schemas.microsoft.com/office/drawing/2014/main" id="{AF17BC4E-55D8-4216-AC7E-541EE62114E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a&lt;&gt;b</a:t>
              </a:r>
            </a:p>
          </p:txBody>
        </p:sp>
      </p:grpSp>
      <p:sp>
        <p:nvSpPr>
          <p:cNvPr id="28" name="내용 개체 틀 26">
            <a:extLst>
              <a:ext uri="{FF2B5EF4-FFF2-40B4-BE49-F238E27FC236}">
                <a16:creationId xmlns:a16="http://schemas.microsoft.com/office/drawing/2014/main" id="{4186093A-678E-46FA-974B-EB8EBACB02D9}"/>
              </a:ext>
            </a:extLst>
          </p:cNvPr>
          <p:cNvSpPr txBox="1">
            <a:spLocks/>
          </p:cNvSpPr>
          <p:nvPr/>
        </p:nvSpPr>
        <p:spPr bwMode="auto">
          <a:xfrm>
            <a:off x="2451820" y="670362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a=1;b=2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로 처음 값을 대입한 경우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a=2, b=1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이 되는 연산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9CCE8E5F-1A23-4F1D-A067-4076F5E782D1}"/>
              </a:ext>
            </a:extLst>
          </p:cNvPr>
          <p:cNvGrpSpPr/>
          <p:nvPr/>
        </p:nvGrpSpPr>
        <p:grpSpPr>
          <a:xfrm>
            <a:off x="1543733" y="487496"/>
            <a:ext cx="5044491" cy="967161"/>
            <a:chOff x="1543733" y="487496"/>
            <a:chExt cx="5044491" cy="1268997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F138138A-256A-4255-A84E-3BC90DB4B2A4}"/>
                </a:ext>
              </a:extLst>
            </p:cNvPr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Q2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FD95374F-3399-4B5C-807A-1F1AA88CABAC}"/>
                </a:ext>
              </a:extLst>
            </p:cNvPr>
            <p:cNvCxnSpPr/>
            <p:nvPr/>
          </p:nvCxnSpPr>
          <p:spPr>
            <a:xfrm>
              <a:off x="1559917" y="1756493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41024227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1447136" y="3617579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551689" y="3725607"/>
            <a:ext cx="873462" cy="288000"/>
          </a:xfrm>
          <a:prstGeom prst="rect">
            <a:avLst/>
          </a:prstGeom>
          <a:solidFill>
            <a:srgbClr val="ED7D31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정답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1551687" y="4077696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해설</a:t>
            </a:r>
          </a:p>
        </p:txBody>
      </p:sp>
      <p:sp>
        <p:nvSpPr>
          <p:cNvPr id="15" name="내용 개체 틀 26"/>
          <p:cNvSpPr txBox="1">
            <a:spLocks/>
          </p:cNvSpPr>
          <p:nvPr/>
        </p:nvSpPr>
        <p:spPr bwMode="auto">
          <a:xfrm>
            <a:off x="2484090" y="4078879"/>
            <a:ext cx="4104134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a,b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=</a:t>
            </a:r>
            <a:r>
              <a:rPr kumimoji="0" lang="en-US" altLang="ko-KR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b,a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의 경우 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a=</a:t>
            </a:r>
            <a:r>
              <a:rPr kumimoji="0" lang="en-US" altLang="ko-KR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b;b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=a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와 동일한 표현입니다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</p:txBody>
      </p:sp>
      <p:sp>
        <p:nvSpPr>
          <p:cNvPr id="16" name="내용 개체 틀 26"/>
          <p:cNvSpPr txBox="1">
            <a:spLocks/>
          </p:cNvSpPr>
          <p:nvPr/>
        </p:nvSpPr>
        <p:spPr bwMode="auto">
          <a:xfrm>
            <a:off x="2492041" y="3729694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srgbClr val="ED7D31">
                    <a:lumMod val="75000"/>
                  </a:srgbClr>
                </a:solidFill>
                <a:latin typeface="+mn-ea"/>
                <a:ea typeface="+mn-ea"/>
              </a:rPr>
              <a:t>3</a:t>
            </a:r>
            <a:r>
              <a:rPr kumimoji="0" lang="ko-KR" altLang="en-US" sz="1600" b="1" dirty="0">
                <a:solidFill>
                  <a:srgbClr val="ED7D31">
                    <a:lumMod val="75000"/>
                  </a:srgbClr>
                </a:solidFill>
                <a:latin typeface="+mn-ea"/>
                <a:ea typeface="+mn-ea"/>
              </a:rPr>
              <a:t>번</a:t>
            </a:r>
            <a:endParaRPr kumimoji="0" lang="en-US" altLang="ko-KR" sz="1600" b="1" dirty="0">
              <a:solidFill>
                <a:srgbClr val="ED7D31">
                  <a:lumMod val="75000"/>
                </a:srgbClr>
              </a:solidFill>
              <a:latin typeface="+mn-ea"/>
              <a:ea typeface="+mn-ea"/>
            </a:endParaRPr>
          </a:p>
        </p:txBody>
      </p:sp>
      <p:cxnSp>
        <p:nvCxnSpPr>
          <p:cNvPr id="18" name="직선 연결선 17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C6A3551-7AB9-4751-9B92-4B420C966C18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8237C3-F085-478D-9CE3-E1A428C9972D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3564284-9901-4FFC-8A0F-A29EE40D0F21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E064572-06CC-48BB-A4DB-250FCC83056F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924AD02-8B4D-438C-9425-B40F0C8940CB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FBE8ED1-A76B-4DFD-B7DF-F5CE77150942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37DE685C-7158-4D85-92B6-7ED4C8ACCCCB}"/>
              </a:ext>
            </a:extLst>
          </p:cNvPr>
          <p:cNvGrpSpPr/>
          <p:nvPr/>
        </p:nvGrpSpPr>
        <p:grpSpPr>
          <a:xfrm>
            <a:off x="2541527" y="1606299"/>
            <a:ext cx="4046697" cy="288001"/>
            <a:chOff x="2541527" y="1912702"/>
            <a:chExt cx="4046697" cy="288001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10497B93-2A37-41D4-88E4-C324147FCF7E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3" name="내용 개체 틀 26">
              <a:extLst>
                <a:ext uri="{FF2B5EF4-FFF2-40B4-BE49-F238E27FC236}">
                  <a16:creationId xmlns:a16="http://schemas.microsoft.com/office/drawing/2014/main" id="{8ED0C173-5895-43A1-AA74-24DD0CE5AC5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a==b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05E5FE01-A90A-4982-A17B-7AFD35E85264}"/>
              </a:ext>
            </a:extLst>
          </p:cNvPr>
          <p:cNvGrpSpPr/>
          <p:nvPr/>
        </p:nvGrpSpPr>
        <p:grpSpPr>
          <a:xfrm>
            <a:off x="2541527" y="1989086"/>
            <a:ext cx="4046697" cy="288001"/>
            <a:chOff x="2541527" y="1912702"/>
            <a:chExt cx="4046697" cy="288001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2F92196B-AE76-49FD-B97D-E67D1839A7A3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7" name="내용 개체 틀 26">
              <a:extLst>
                <a:ext uri="{FF2B5EF4-FFF2-40B4-BE49-F238E27FC236}">
                  <a16:creationId xmlns:a16="http://schemas.microsoft.com/office/drawing/2014/main" id="{60EC189D-F585-4F48-91CB-7803512A7D6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a,b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=</a:t>
              </a: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a,b</a:t>
              </a:r>
              <a:endParaRPr kumimoji="0"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AF9753DF-5C0D-4488-B388-ABDC16FAFB21}"/>
              </a:ext>
            </a:extLst>
          </p:cNvPr>
          <p:cNvGrpSpPr/>
          <p:nvPr/>
        </p:nvGrpSpPr>
        <p:grpSpPr>
          <a:xfrm>
            <a:off x="2541527" y="2366904"/>
            <a:ext cx="4046697" cy="292969"/>
            <a:chOff x="2541527" y="1907733"/>
            <a:chExt cx="4046697" cy="292969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32D831FB-CE63-4257-9E6D-46D81DFEE781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0" name="내용 개체 틀 26">
              <a:extLst>
                <a:ext uri="{FF2B5EF4-FFF2-40B4-BE49-F238E27FC236}">
                  <a16:creationId xmlns:a16="http://schemas.microsoft.com/office/drawing/2014/main" id="{663D1883-8001-4F96-9B6A-531D1061B67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a,b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=</a:t>
              </a: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b,a</a:t>
              </a:r>
              <a:endParaRPr kumimoji="0"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A28B8905-0AD3-4F75-999B-94E6EC15DEF5}"/>
              </a:ext>
            </a:extLst>
          </p:cNvPr>
          <p:cNvGrpSpPr/>
          <p:nvPr/>
        </p:nvGrpSpPr>
        <p:grpSpPr>
          <a:xfrm>
            <a:off x="2541527" y="2744721"/>
            <a:ext cx="4046697" cy="288001"/>
            <a:chOff x="2541527" y="1912702"/>
            <a:chExt cx="4046697" cy="288001"/>
          </a:xfrm>
        </p:grpSpPr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47B64BC7-C337-4528-867B-66FC87BB203C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3" name="내용 개체 틀 26">
              <a:extLst>
                <a:ext uri="{FF2B5EF4-FFF2-40B4-BE49-F238E27FC236}">
                  <a16:creationId xmlns:a16="http://schemas.microsoft.com/office/drawing/2014/main" id="{0878243B-B2E0-4640-8377-0EAB368673B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a&lt;&gt;b</a:t>
              </a: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AEA6CE70-3761-4C95-993D-C6A8E28A88A3}"/>
              </a:ext>
            </a:extLst>
          </p:cNvPr>
          <p:cNvGrpSpPr/>
          <p:nvPr/>
        </p:nvGrpSpPr>
        <p:grpSpPr>
          <a:xfrm>
            <a:off x="1543733" y="487496"/>
            <a:ext cx="5044491" cy="967161"/>
            <a:chOff x="1543733" y="487496"/>
            <a:chExt cx="5044491" cy="1268997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117E10EE-2DDE-49FE-AA29-7594A97BFFF6}"/>
                </a:ext>
              </a:extLst>
            </p:cNvPr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Q2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DE54B791-906A-448C-98B8-15C9024BFFAB}"/>
                </a:ext>
              </a:extLst>
            </p:cNvPr>
            <p:cNvCxnSpPr/>
            <p:nvPr/>
          </p:nvCxnSpPr>
          <p:spPr>
            <a:xfrm>
              <a:off x="1559917" y="1756493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sp>
        <p:nvSpPr>
          <p:cNvPr id="61" name="내용 개체 틀 26">
            <a:extLst>
              <a:ext uri="{FF2B5EF4-FFF2-40B4-BE49-F238E27FC236}">
                <a16:creationId xmlns:a16="http://schemas.microsoft.com/office/drawing/2014/main" id="{2A74733F-D55C-4E62-A033-E0FFD10D8521}"/>
              </a:ext>
            </a:extLst>
          </p:cNvPr>
          <p:cNvSpPr txBox="1">
            <a:spLocks/>
          </p:cNvSpPr>
          <p:nvPr/>
        </p:nvSpPr>
        <p:spPr bwMode="auto">
          <a:xfrm>
            <a:off x="2451820" y="670362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a=1;b=2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로 처음 값을 대입한 경우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a=2, b=1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이 되는 연산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pic>
        <p:nvPicPr>
          <p:cNvPr id="62" name="그림 61">
            <a:extLst>
              <a:ext uri="{FF2B5EF4-FFF2-40B4-BE49-F238E27FC236}">
                <a16:creationId xmlns:a16="http://schemas.microsoft.com/office/drawing/2014/main" id="{AD68347A-29D7-4185-AAB2-C172CFEBF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269" y="2327025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5638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C75E309-36EF-4926-B895-E77CFBE08109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4C5B9C0-39A6-42D2-BC7E-F43AFB81FD6A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9AA423-5632-413C-B348-092D4E3ED8A0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A2F6CF1-A476-4775-A4D0-88CAB70F3FFA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4A3A78A-2371-4CF7-BAA8-273B451048E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1699848-C664-4004-BDA6-133E4DB850C2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8" name="내용 개체 틀 26">
            <a:extLst>
              <a:ext uri="{FF2B5EF4-FFF2-40B4-BE49-F238E27FC236}">
                <a16:creationId xmlns:a16="http://schemas.microsoft.com/office/drawing/2014/main" id="{B652D9D8-4191-4EFE-BBEC-D0EB713F6A55}"/>
              </a:ext>
            </a:extLst>
          </p:cNvPr>
          <p:cNvSpPr txBox="1">
            <a:spLocks/>
          </p:cNvSpPr>
          <p:nvPr/>
        </p:nvSpPr>
        <p:spPr bwMode="auto">
          <a:xfrm>
            <a:off x="2451820" y="670362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4**2 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의 결과로 알맞은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D3B9C890-B2FC-4FF9-81F3-194956AB8CC6}"/>
              </a:ext>
            </a:extLst>
          </p:cNvPr>
          <p:cNvGrpSpPr/>
          <p:nvPr/>
        </p:nvGrpSpPr>
        <p:grpSpPr>
          <a:xfrm>
            <a:off x="1543733" y="487496"/>
            <a:ext cx="5044491" cy="967161"/>
            <a:chOff x="1543733" y="487496"/>
            <a:chExt cx="5044491" cy="1268997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55DEE9C8-0CD8-420F-879D-A70A707F8747}"/>
                </a:ext>
              </a:extLst>
            </p:cNvPr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Q3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9F981A61-1E36-411A-BE8A-09811349BFF8}"/>
                </a:ext>
              </a:extLst>
            </p:cNvPr>
            <p:cNvCxnSpPr/>
            <p:nvPr/>
          </p:nvCxnSpPr>
          <p:spPr>
            <a:xfrm>
              <a:off x="1559917" y="1756493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DCD85D96-76E1-43D5-BDC6-1DAE4189EF30}"/>
              </a:ext>
            </a:extLst>
          </p:cNvPr>
          <p:cNvGrpSpPr/>
          <p:nvPr/>
        </p:nvGrpSpPr>
        <p:grpSpPr>
          <a:xfrm>
            <a:off x="2541527" y="1988323"/>
            <a:ext cx="4046697" cy="288001"/>
            <a:chOff x="2541527" y="1912702"/>
            <a:chExt cx="4046697" cy="288001"/>
          </a:xfrm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4924ABA9-A40B-4B54-B802-6FB5F8548D28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7" name="내용 개체 틀 26">
              <a:extLst>
                <a:ext uri="{FF2B5EF4-FFF2-40B4-BE49-F238E27FC236}">
                  <a16:creationId xmlns:a16="http://schemas.microsoft.com/office/drawing/2014/main" id="{E40E3E83-BFD6-4108-8085-766182A2E998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2</a:t>
              </a: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A8C5967-FC61-4299-83DF-14A40741FDA7}"/>
              </a:ext>
            </a:extLst>
          </p:cNvPr>
          <p:cNvGrpSpPr/>
          <p:nvPr/>
        </p:nvGrpSpPr>
        <p:grpSpPr>
          <a:xfrm>
            <a:off x="2541527" y="2371110"/>
            <a:ext cx="4046697" cy="288001"/>
            <a:chOff x="2541527" y="1912702"/>
            <a:chExt cx="4046697" cy="288001"/>
          </a:xfrm>
        </p:grpSpPr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E8F233EC-F5C8-476C-BA49-83E540DD7A93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0" name="내용 개체 틀 26">
              <a:extLst>
                <a:ext uri="{FF2B5EF4-FFF2-40B4-BE49-F238E27FC236}">
                  <a16:creationId xmlns:a16="http://schemas.microsoft.com/office/drawing/2014/main" id="{386F4D59-810B-4846-9F86-541D31A1554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2.0</a:t>
              </a: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A5826D4E-7A65-40DB-AB22-A2198AF68315}"/>
              </a:ext>
            </a:extLst>
          </p:cNvPr>
          <p:cNvGrpSpPr/>
          <p:nvPr/>
        </p:nvGrpSpPr>
        <p:grpSpPr>
          <a:xfrm>
            <a:off x="2541527" y="2753897"/>
            <a:ext cx="4046697" cy="288001"/>
            <a:chOff x="2541527" y="1912702"/>
            <a:chExt cx="4046697" cy="288001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14DB0CAB-BC8E-4BCA-AE0A-BED884805D57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3" name="내용 개체 틀 26">
              <a:extLst>
                <a:ext uri="{FF2B5EF4-FFF2-40B4-BE49-F238E27FC236}">
                  <a16:creationId xmlns:a16="http://schemas.microsoft.com/office/drawing/2014/main" id="{573D50D9-5B89-445D-A06C-4CB6928388B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8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54A09322-CBF4-40D3-8110-DD214F6F94A2}"/>
              </a:ext>
            </a:extLst>
          </p:cNvPr>
          <p:cNvGrpSpPr/>
          <p:nvPr/>
        </p:nvGrpSpPr>
        <p:grpSpPr>
          <a:xfrm>
            <a:off x="2541527" y="1606299"/>
            <a:ext cx="4046697" cy="288001"/>
            <a:chOff x="2541527" y="1912702"/>
            <a:chExt cx="4046697" cy="288001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5093A943-2E66-4747-AAD9-B38EB7CF80EF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7" name="내용 개체 틀 26">
              <a:extLst>
                <a:ext uri="{FF2B5EF4-FFF2-40B4-BE49-F238E27FC236}">
                  <a16:creationId xmlns:a16="http://schemas.microsoft.com/office/drawing/2014/main" id="{8479AA56-AEF9-46A4-8F99-3A498FB8808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16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115837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1447136" y="3474454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1551689" y="3582482"/>
            <a:ext cx="873462" cy="288000"/>
          </a:xfrm>
          <a:prstGeom prst="rect">
            <a:avLst/>
          </a:prstGeom>
          <a:solidFill>
            <a:srgbClr val="ED7D31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정답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1551687" y="3934571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해설</a:t>
            </a:r>
          </a:p>
        </p:txBody>
      </p:sp>
      <p:sp>
        <p:nvSpPr>
          <p:cNvPr id="25" name="내용 개체 틀 26"/>
          <p:cNvSpPr txBox="1">
            <a:spLocks/>
          </p:cNvSpPr>
          <p:nvPr/>
        </p:nvSpPr>
        <p:spPr bwMode="auto">
          <a:xfrm>
            <a:off x="2484090" y="3935754"/>
            <a:ext cx="4073873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4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의 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2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제곱을 의미합니다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</p:txBody>
      </p:sp>
      <p:sp>
        <p:nvSpPr>
          <p:cNvPr id="26" name="내용 개체 틀 26"/>
          <p:cNvSpPr txBox="1">
            <a:spLocks/>
          </p:cNvSpPr>
          <p:nvPr/>
        </p:nvSpPr>
        <p:spPr bwMode="auto">
          <a:xfrm>
            <a:off x="2492041" y="3578618"/>
            <a:ext cx="2246936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srgbClr val="ED7D31">
                    <a:lumMod val="75000"/>
                  </a:srgbClr>
                </a:solidFill>
                <a:latin typeface="+mn-ea"/>
                <a:ea typeface="+mn-ea"/>
              </a:rPr>
              <a:t>1</a:t>
            </a:r>
            <a:r>
              <a:rPr kumimoji="0" lang="ko-KR" altLang="en-US" sz="1600" b="1" dirty="0">
                <a:solidFill>
                  <a:srgbClr val="ED7D31">
                    <a:lumMod val="75000"/>
                  </a:srgbClr>
                </a:solidFill>
                <a:latin typeface="+mn-ea"/>
                <a:ea typeface="+mn-ea"/>
              </a:rPr>
              <a:t>번</a:t>
            </a:r>
            <a:endParaRPr kumimoji="0" lang="en-US" altLang="ko-KR" sz="1600" b="1" dirty="0">
              <a:solidFill>
                <a:srgbClr val="ED7D31">
                  <a:lumMod val="75000"/>
                </a:srgbClr>
              </a:solidFill>
              <a:latin typeface="+mn-ea"/>
              <a:ea typeface="+mn-ea"/>
            </a:endParaRPr>
          </a:p>
        </p:txBody>
      </p:sp>
      <p:cxnSp>
        <p:nvCxnSpPr>
          <p:cNvPr id="46" name="직선 연결선 45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13D5F"/>
            </a:solidFill>
            <a:prstDash val="solid"/>
            <a:miter lim="800000"/>
          </a:ln>
          <a:effectLst/>
        </p:spPr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20DFECE-358D-4785-99C3-A8BD31E9A9FC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B05777B-CE85-4F82-A0F7-836FA7F11DAE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5B53E48-2021-4D96-8F9F-C04307DE4552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6922B70-8CEE-44E0-ACA3-4E998F788590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8623953-632C-4BE0-BB9D-774174B2C2A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C398B65-5D8B-43B0-920D-D07FAAF11D64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3" name="내용 개체 틀 26">
            <a:extLst>
              <a:ext uri="{FF2B5EF4-FFF2-40B4-BE49-F238E27FC236}">
                <a16:creationId xmlns:a16="http://schemas.microsoft.com/office/drawing/2014/main" id="{604BC77A-8B91-4D56-9EE4-C36CD0C7F436}"/>
              </a:ext>
            </a:extLst>
          </p:cNvPr>
          <p:cNvSpPr txBox="1">
            <a:spLocks/>
          </p:cNvSpPr>
          <p:nvPr/>
        </p:nvSpPr>
        <p:spPr bwMode="auto">
          <a:xfrm>
            <a:off x="2451820" y="670362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4**2 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의 결과로 알맞은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F06AA386-E519-403F-94A9-1D21A6D98B8F}"/>
              </a:ext>
            </a:extLst>
          </p:cNvPr>
          <p:cNvGrpSpPr/>
          <p:nvPr/>
        </p:nvGrpSpPr>
        <p:grpSpPr>
          <a:xfrm>
            <a:off x="1543733" y="487496"/>
            <a:ext cx="5044491" cy="967161"/>
            <a:chOff x="1543733" y="487496"/>
            <a:chExt cx="5044491" cy="1268997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B55E487A-7B3C-417F-9A7B-EE74E689DD21}"/>
                </a:ext>
              </a:extLst>
            </p:cNvPr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Q3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76D7C70C-A6C1-4E69-B194-E61CF4A46565}"/>
                </a:ext>
              </a:extLst>
            </p:cNvPr>
            <p:cNvCxnSpPr/>
            <p:nvPr/>
          </p:nvCxnSpPr>
          <p:spPr>
            <a:xfrm>
              <a:off x="1559917" y="1756493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F7AB47B9-C144-452A-915E-056AF4B4DDF0}"/>
              </a:ext>
            </a:extLst>
          </p:cNvPr>
          <p:cNvGrpSpPr/>
          <p:nvPr/>
        </p:nvGrpSpPr>
        <p:grpSpPr>
          <a:xfrm>
            <a:off x="2541527" y="1988323"/>
            <a:ext cx="4046697" cy="288001"/>
            <a:chOff x="2541527" y="1912702"/>
            <a:chExt cx="4046697" cy="288001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6B56D604-1086-42EB-8B5F-5B62A31B76F1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9" name="내용 개체 틀 26">
              <a:extLst>
                <a:ext uri="{FF2B5EF4-FFF2-40B4-BE49-F238E27FC236}">
                  <a16:creationId xmlns:a16="http://schemas.microsoft.com/office/drawing/2014/main" id="{D581433C-4761-4592-A216-9B376C9DA3A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2</a:t>
              </a: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8191914B-DE12-4994-99FB-BC72FDB5D4D5}"/>
              </a:ext>
            </a:extLst>
          </p:cNvPr>
          <p:cNvGrpSpPr/>
          <p:nvPr/>
        </p:nvGrpSpPr>
        <p:grpSpPr>
          <a:xfrm>
            <a:off x="2541527" y="2371110"/>
            <a:ext cx="4046697" cy="288001"/>
            <a:chOff x="2541527" y="1912702"/>
            <a:chExt cx="4046697" cy="288001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104AC8EC-FC1D-4345-A2A0-D08373EA49E2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2" name="내용 개체 틀 26">
              <a:extLst>
                <a:ext uri="{FF2B5EF4-FFF2-40B4-BE49-F238E27FC236}">
                  <a16:creationId xmlns:a16="http://schemas.microsoft.com/office/drawing/2014/main" id="{12783CF8-3976-410E-9A77-8CF33181840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2.0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58BCFE0A-4B84-49FD-8571-5CA51F2CA934}"/>
              </a:ext>
            </a:extLst>
          </p:cNvPr>
          <p:cNvGrpSpPr/>
          <p:nvPr/>
        </p:nvGrpSpPr>
        <p:grpSpPr>
          <a:xfrm>
            <a:off x="2541527" y="2753897"/>
            <a:ext cx="4046697" cy="288001"/>
            <a:chOff x="2541527" y="1912702"/>
            <a:chExt cx="4046697" cy="288001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1825754D-DC1F-43A7-9CDC-8FBFAED15E17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5" name="내용 개체 틀 26">
              <a:extLst>
                <a:ext uri="{FF2B5EF4-FFF2-40B4-BE49-F238E27FC236}">
                  <a16:creationId xmlns:a16="http://schemas.microsoft.com/office/drawing/2014/main" id="{97F0959B-624C-4827-AABE-5040B8EEB5D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8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F2FF7CCC-3A7F-4AC8-881B-53CB2D375BDE}"/>
              </a:ext>
            </a:extLst>
          </p:cNvPr>
          <p:cNvGrpSpPr/>
          <p:nvPr/>
        </p:nvGrpSpPr>
        <p:grpSpPr>
          <a:xfrm>
            <a:off x="2541527" y="1606299"/>
            <a:ext cx="4046697" cy="288001"/>
            <a:chOff x="2541527" y="1912702"/>
            <a:chExt cx="4046697" cy="288001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DE671468-E287-4B33-949C-6A40A06F7219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1" name="내용 개체 틀 26">
              <a:extLst>
                <a:ext uri="{FF2B5EF4-FFF2-40B4-BE49-F238E27FC236}">
                  <a16:creationId xmlns:a16="http://schemas.microsoft.com/office/drawing/2014/main" id="{DC77A3D1-0C25-47E9-B226-BE796D5294D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16</a:t>
              </a:r>
            </a:p>
          </p:txBody>
        </p:sp>
      </p:grpSp>
      <p:pic>
        <p:nvPicPr>
          <p:cNvPr id="62" name="그림 61">
            <a:extLst>
              <a:ext uri="{FF2B5EF4-FFF2-40B4-BE49-F238E27FC236}">
                <a16:creationId xmlns:a16="http://schemas.microsoft.com/office/drawing/2014/main" id="{A07E5B63-6813-4184-AED3-471109B61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269" y="1575372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082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>
            <a:endCxn id="10" idx="3"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5" name="그룹 4"/>
          <p:cNvGrpSpPr/>
          <p:nvPr/>
        </p:nvGrpSpPr>
        <p:grpSpPr>
          <a:xfrm>
            <a:off x="1543733" y="487496"/>
            <a:ext cx="5044491" cy="967161"/>
            <a:chOff x="1543733" y="487496"/>
            <a:chExt cx="5044491" cy="1268997"/>
          </a:xfrm>
        </p:grpSpPr>
        <p:sp>
          <p:nvSpPr>
            <p:cNvPr id="6" name="직사각형 5"/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Q4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1559917" y="1756493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sp>
        <p:nvSpPr>
          <p:cNvPr id="8" name="직사각형 7"/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2541527" y="1605536"/>
            <a:ext cx="4046697" cy="288001"/>
            <a:chOff x="2541527" y="1912702"/>
            <a:chExt cx="4046697" cy="288001"/>
          </a:xfrm>
        </p:grpSpPr>
        <p:sp>
          <p:nvSpPr>
            <p:cNvPr id="12" name="직사각형 11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13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a++</a:t>
              </a: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2541527" y="1988323"/>
            <a:ext cx="4046697" cy="288001"/>
            <a:chOff x="2541527" y="1912702"/>
            <a:chExt cx="4046697" cy="288001"/>
          </a:xfrm>
        </p:grpSpPr>
        <p:sp>
          <p:nvSpPr>
            <p:cNvPr id="15" name="직사각형 14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16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++a</a:t>
              </a: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2541527" y="2371110"/>
            <a:ext cx="4046697" cy="288001"/>
            <a:chOff x="2541527" y="1912702"/>
            <a:chExt cx="4046697" cy="288001"/>
          </a:xfrm>
        </p:grpSpPr>
        <p:sp>
          <p:nvSpPr>
            <p:cNvPr id="18" name="직사각형 17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19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a=+1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2541527" y="2753897"/>
            <a:ext cx="4046697" cy="288001"/>
            <a:chOff x="2541527" y="1912702"/>
            <a:chExt cx="4046697" cy="288001"/>
          </a:xfrm>
        </p:grpSpPr>
        <p:sp>
          <p:nvSpPr>
            <p:cNvPr id="21" name="직사각형 20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22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a+=a</a:t>
              </a:r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E5EF76-31E1-4D11-9609-15438BEA7116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C56565-7300-40DC-B26C-54E372BB07B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AD457DE-FE23-4127-8925-D2CC7785DC55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7" name="내용 개체 틀 26">
            <a:extLst>
              <a:ext uri="{FF2B5EF4-FFF2-40B4-BE49-F238E27FC236}">
                <a16:creationId xmlns:a16="http://schemas.microsoft.com/office/drawing/2014/main" id="{893E17B2-6FF0-40AC-A8AA-B0F8730716CE}"/>
              </a:ext>
            </a:extLst>
          </p:cNvPr>
          <p:cNvSpPr txBox="1">
            <a:spLocks/>
          </p:cNvSpPr>
          <p:nvPr/>
        </p:nvSpPr>
        <p:spPr bwMode="auto">
          <a:xfrm>
            <a:off x="2451820" y="670362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a=a+1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과 동일한 문장은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9485831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1447136" y="3617579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551689" y="3725607"/>
            <a:ext cx="873462" cy="288000"/>
          </a:xfrm>
          <a:prstGeom prst="rect">
            <a:avLst/>
          </a:prstGeom>
          <a:solidFill>
            <a:srgbClr val="C55A1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정답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551687" y="4077696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해설</a:t>
            </a:r>
          </a:p>
        </p:txBody>
      </p:sp>
      <p:sp>
        <p:nvSpPr>
          <p:cNvPr id="26" name="내용 개체 틀 26"/>
          <p:cNvSpPr txBox="1">
            <a:spLocks/>
          </p:cNvSpPr>
          <p:nvPr/>
        </p:nvSpPr>
        <p:spPr bwMode="auto">
          <a:xfrm>
            <a:off x="2484090" y="4078879"/>
            <a:ext cx="4104134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1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을 더하는 누적은 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a+=a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로 표현합니다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.</a:t>
            </a:r>
            <a:endParaRPr kumimoji="0" lang="ko-KR" altLang="en-US" sz="1600" b="1" dirty="0">
              <a:solidFill>
                <a:prstClr val="black">
                  <a:lumMod val="75000"/>
                  <a:lumOff val="25000"/>
                </a:prstClr>
              </a:solidFill>
              <a:latin typeface="나눔바른고딕"/>
              <a:ea typeface="나눔바른고딕"/>
            </a:endParaRPr>
          </a:p>
        </p:txBody>
      </p:sp>
      <p:sp>
        <p:nvSpPr>
          <p:cNvPr id="27" name="내용 개체 틀 26"/>
          <p:cNvSpPr txBox="1">
            <a:spLocks/>
          </p:cNvSpPr>
          <p:nvPr/>
        </p:nvSpPr>
        <p:spPr bwMode="auto">
          <a:xfrm>
            <a:off x="2492041" y="3729694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C55A11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4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55A11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번</a:t>
            </a: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rgbClr val="C55A11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cxnSp>
        <p:nvCxnSpPr>
          <p:cNvPr id="30" name="직선 연결선 29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1AF5DB6-3463-4D66-BF94-EBF47C06918C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6E1F9F4-0C99-4058-A3D3-F4C5CAB1C23E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D0A332F-4D55-4B93-9981-779682109317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03F79F1-3CFB-4C6C-A36E-70E0CAF47C8D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D88EF2E-D833-4749-90EA-5C6A0D192D3E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86502F-8379-4391-9F44-944273BBA610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FB49300A-E7D8-44BE-8EA9-E8E518744E8A}"/>
              </a:ext>
            </a:extLst>
          </p:cNvPr>
          <p:cNvGrpSpPr/>
          <p:nvPr/>
        </p:nvGrpSpPr>
        <p:grpSpPr>
          <a:xfrm>
            <a:off x="1543733" y="487496"/>
            <a:ext cx="5044491" cy="967161"/>
            <a:chOff x="1543733" y="487496"/>
            <a:chExt cx="5044491" cy="1268997"/>
          </a:xfrm>
        </p:grpSpPr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53AED667-35C4-4661-B518-0AD3E611307A}"/>
                </a:ext>
              </a:extLst>
            </p:cNvPr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Q4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A237CDB5-F62C-4780-A332-69F30828591F}"/>
                </a:ext>
              </a:extLst>
            </p:cNvPr>
            <p:cNvCxnSpPr/>
            <p:nvPr/>
          </p:nvCxnSpPr>
          <p:spPr>
            <a:xfrm>
              <a:off x="1559917" y="1756493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4E733194-CD3F-4FD5-9198-A8DF5AE2ACA7}"/>
              </a:ext>
            </a:extLst>
          </p:cNvPr>
          <p:cNvGrpSpPr/>
          <p:nvPr/>
        </p:nvGrpSpPr>
        <p:grpSpPr>
          <a:xfrm>
            <a:off x="2541527" y="1605536"/>
            <a:ext cx="4046697" cy="288001"/>
            <a:chOff x="2541527" y="1912702"/>
            <a:chExt cx="4046697" cy="288001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05840BA8-54A3-47F4-9EA9-0E96B016585E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57" name="내용 개체 틀 26">
              <a:extLst>
                <a:ext uri="{FF2B5EF4-FFF2-40B4-BE49-F238E27FC236}">
                  <a16:creationId xmlns:a16="http://schemas.microsoft.com/office/drawing/2014/main" id="{BA6BF77E-A203-4B59-BE6C-DA73F3B8910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a++</a:t>
              </a: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51FF2674-0862-451E-9AA8-F1B41E5C3B7F}"/>
              </a:ext>
            </a:extLst>
          </p:cNvPr>
          <p:cNvGrpSpPr/>
          <p:nvPr/>
        </p:nvGrpSpPr>
        <p:grpSpPr>
          <a:xfrm>
            <a:off x="2541527" y="1988323"/>
            <a:ext cx="4046697" cy="288001"/>
            <a:chOff x="2541527" y="1912702"/>
            <a:chExt cx="4046697" cy="288001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E4159726-E253-4B5F-B413-5C4F32356DB2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60" name="내용 개체 틀 26">
              <a:extLst>
                <a:ext uri="{FF2B5EF4-FFF2-40B4-BE49-F238E27FC236}">
                  <a16:creationId xmlns:a16="http://schemas.microsoft.com/office/drawing/2014/main" id="{EBBD0F02-5790-49FE-86B0-38C47C540F4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++a</a:t>
              </a: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329344DD-15FB-4D61-A387-AF60EC328341}"/>
              </a:ext>
            </a:extLst>
          </p:cNvPr>
          <p:cNvGrpSpPr/>
          <p:nvPr/>
        </p:nvGrpSpPr>
        <p:grpSpPr>
          <a:xfrm>
            <a:off x="2541527" y="2371110"/>
            <a:ext cx="4046697" cy="288001"/>
            <a:chOff x="2541527" y="1912702"/>
            <a:chExt cx="4046697" cy="288001"/>
          </a:xfrm>
        </p:grpSpPr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C2601963-1F3D-495D-91EA-BEA7F4B80796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63" name="내용 개체 틀 26">
              <a:extLst>
                <a:ext uri="{FF2B5EF4-FFF2-40B4-BE49-F238E27FC236}">
                  <a16:creationId xmlns:a16="http://schemas.microsoft.com/office/drawing/2014/main" id="{D811E428-B923-4A55-B254-9FAB5B1118F2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a=+1</a:t>
              </a: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36AD952B-A48B-4C72-9492-E20379FCA293}"/>
              </a:ext>
            </a:extLst>
          </p:cNvPr>
          <p:cNvGrpSpPr/>
          <p:nvPr/>
        </p:nvGrpSpPr>
        <p:grpSpPr>
          <a:xfrm>
            <a:off x="2541527" y="2753897"/>
            <a:ext cx="4046697" cy="288001"/>
            <a:chOff x="2541527" y="1912702"/>
            <a:chExt cx="4046697" cy="288001"/>
          </a:xfrm>
        </p:grpSpPr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8C4F2F2D-8EEB-408B-A746-F5EA1D1C053A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66" name="내용 개체 틀 26">
              <a:extLst>
                <a:ext uri="{FF2B5EF4-FFF2-40B4-BE49-F238E27FC236}">
                  <a16:creationId xmlns:a16="http://schemas.microsoft.com/office/drawing/2014/main" id="{681C7F44-306B-4A9D-B0CD-9829483CF4E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a+=a</a:t>
              </a:r>
            </a:p>
          </p:txBody>
        </p:sp>
      </p:grpSp>
      <p:sp>
        <p:nvSpPr>
          <p:cNvPr id="67" name="내용 개체 틀 26">
            <a:extLst>
              <a:ext uri="{FF2B5EF4-FFF2-40B4-BE49-F238E27FC236}">
                <a16:creationId xmlns:a16="http://schemas.microsoft.com/office/drawing/2014/main" id="{93B1D6CD-27C0-451C-A452-A1C05E34E6BF}"/>
              </a:ext>
            </a:extLst>
          </p:cNvPr>
          <p:cNvSpPr txBox="1">
            <a:spLocks/>
          </p:cNvSpPr>
          <p:nvPr/>
        </p:nvSpPr>
        <p:spPr bwMode="auto">
          <a:xfrm>
            <a:off x="2451820" y="670362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a=a+1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과 동일한 문장은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pic>
        <p:nvPicPr>
          <p:cNvPr id="68" name="그림 67">
            <a:extLst>
              <a:ext uri="{FF2B5EF4-FFF2-40B4-BE49-F238E27FC236}">
                <a16:creationId xmlns:a16="http://schemas.microsoft.com/office/drawing/2014/main" id="{015B71D0-2C25-4784-BF21-F810FD176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269" y="2709032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304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대입 연산자</a:t>
            </a:r>
            <a:endParaRPr kumimoji="0" lang="en-US" altLang="ko-KR" sz="40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8047" y="3921454"/>
            <a:ext cx="519700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단순 대입 연산자</a:t>
            </a: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복합형태 대입 연산자</a:t>
            </a:r>
          </a:p>
        </p:txBody>
      </p:sp>
    </p:spTree>
    <p:extLst>
      <p:ext uri="{BB962C8B-B14F-4D97-AF65-F5344CB8AC3E}">
        <p14:creationId xmlns:p14="http://schemas.microsoft.com/office/powerpoint/2010/main" val="1727182847"/>
      </p:ext>
    </p:extLst>
  </p:cSld>
  <p:clrMapOvr>
    <a:masterClrMapping/>
  </p:clrMapOvr>
  <p:transition spd="slow">
    <p:wipe dir="r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5E1B3D88-AD2C-4A13-89E4-9E413075D152}"/>
              </a:ext>
            </a:extLst>
          </p:cNvPr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8" name="직사각형 7"/>
          <p:cNvSpPr/>
          <p:nvPr/>
        </p:nvSpPr>
        <p:spPr>
          <a:xfrm>
            <a:off x="5175720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647972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120224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2541527" y="2747795"/>
            <a:ext cx="4046697" cy="288001"/>
            <a:chOff x="2541527" y="1912702"/>
            <a:chExt cx="4046697" cy="288001"/>
          </a:xfrm>
        </p:grpSpPr>
        <p:sp>
          <p:nvSpPr>
            <p:cNvPr id="21" name="직사각형 20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22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a=float(“12.3”)</a:t>
              </a:r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E5EF76-31E1-4D11-9609-15438BEA7116}"/>
              </a:ext>
            </a:extLst>
          </p:cNvPr>
          <p:cNvSpPr/>
          <p:nvPr/>
        </p:nvSpPr>
        <p:spPr>
          <a:xfrm>
            <a:off x="4699628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C56565-7300-40DC-B26C-54E372BB07B1}"/>
              </a:ext>
            </a:extLst>
          </p:cNvPr>
          <p:cNvSpPr/>
          <p:nvPr/>
        </p:nvSpPr>
        <p:spPr>
          <a:xfrm>
            <a:off x="4210373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AD457DE-FE23-4127-8925-D2CC7785DC55}"/>
              </a:ext>
            </a:extLst>
          </p:cNvPr>
          <p:cNvSpPr/>
          <p:nvPr/>
        </p:nvSpPr>
        <p:spPr>
          <a:xfrm>
            <a:off x="4221001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8" name="내용 개체 틀 26">
            <a:extLst>
              <a:ext uri="{FF2B5EF4-FFF2-40B4-BE49-F238E27FC236}">
                <a16:creationId xmlns:a16="http://schemas.microsoft.com/office/drawing/2014/main" id="{5F5CEE92-2917-42B3-95D4-217D979401F6}"/>
              </a:ext>
            </a:extLst>
          </p:cNvPr>
          <p:cNvSpPr txBox="1">
            <a:spLocks/>
          </p:cNvSpPr>
          <p:nvPr/>
        </p:nvSpPr>
        <p:spPr bwMode="auto">
          <a:xfrm>
            <a:off x="2451820" y="664260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다음 문자형을 숫자형으로 바꿀 때의 표현으로 잘못 사용된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?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830A4FE-4D4B-481C-ADEE-04D44FF96375}"/>
              </a:ext>
            </a:extLst>
          </p:cNvPr>
          <p:cNvGrpSpPr/>
          <p:nvPr/>
        </p:nvGrpSpPr>
        <p:grpSpPr>
          <a:xfrm>
            <a:off x="2541428" y="1605536"/>
            <a:ext cx="4046697" cy="288001"/>
            <a:chOff x="2541527" y="1912702"/>
            <a:chExt cx="4046697" cy="288001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604F8453-FA0B-4748-93DC-89FA1D5D3F9B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31" name="내용 개체 틀 26">
              <a:extLst>
                <a:ext uri="{FF2B5EF4-FFF2-40B4-BE49-F238E27FC236}">
                  <a16:creationId xmlns:a16="http://schemas.microsoft.com/office/drawing/2014/main" id="{1D289CB0-76D0-4C1B-A2B9-9CC06659DDB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a=int(“12.3”)</a:t>
              </a: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A3153871-4A98-4D02-A652-D949F5AF0313}"/>
              </a:ext>
            </a:extLst>
          </p:cNvPr>
          <p:cNvGrpSpPr/>
          <p:nvPr/>
        </p:nvGrpSpPr>
        <p:grpSpPr>
          <a:xfrm>
            <a:off x="2541527" y="1988323"/>
            <a:ext cx="4046697" cy="288001"/>
            <a:chOff x="2541527" y="1912702"/>
            <a:chExt cx="4046697" cy="288001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F9CD5B88-7B0D-4405-BA58-C8EC67727CE4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34" name="내용 개체 틀 26">
              <a:extLst>
                <a:ext uri="{FF2B5EF4-FFF2-40B4-BE49-F238E27FC236}">
                  <a16:creationId xmlns:a16="http://schemas.microsoft.com/office/drawing/2014/main" id="{BC518D79-2F79-4E7C-88B6-9BC88E5B4C6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a=int(“12”)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67E0A6A-8990-4FB7-B8A8-003D0E9CF51D}"/>
              </a:ext>
            </a:extLst>
          </p:cNvPr>
          <p:cNvGrpSpPr/>
          <p:nvPr/>
        </p:nvGrpSpPr>
        <p:grpSpPr>
          <a:xfrm>
            <a:off x="2541527" y="2371110"/>
            <a:ext cx="4046697" cy="288001"/>
            <a:chOff x="2541527" y="1912702"/>
            <a:chExt cx="4046697" cy="288001"/>
          </a:xfrm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07C81675-1D69-4C0C-8FA7-2D41B71504DA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37" name="내용 개체 틀 26">
              <a:extLst>
                <a:ext uri="{FF2B5EF4-FFF2-40B4-BE49-F238E27FC236}">
                  <a16:creationId xmlns:a16="http://schemas.microsoft.com/office/drawing/2014/main" id="{AB72E5C7-0453-43B3-A327-80C22D613F3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a=float(“12”)</a:t>
              </a: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4CB6FDEF-3D00-4BD8-85A4-2D7AF466D528}"/>
              </a:ext>
            </a:extLst>
          </p:cNvPr>
          <p:cNvGrpSpPr/>
          <p:nvPr/>
        </p:nvGrpSpPr>
        <p:grpSpPr>
          <a:xfrm>
            <a:off x="1543733" y="487496"/>
            <a:ext cx="5044491" cy="967161"/>
            <a:chOff x="1543733" y="487496"/>
            <a:chExt cx="5044491" cy="1268997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169330A3-D469-4955-99D5-DE5C8C85EEC1}"/>
                </a:ext>
              </a:extLst>
            </p:cNvPr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Q5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86FE649E-CEEC-4340-97AD-B7B8FE1430D7}"/>
                </a:ext>
              </a:extLst>
            </p:cNvPr>
            <p:cNvCxnSpPr/>
            <p:nvPr/>
          </p:nvCxnSpPr>
          <p:spPr>
            <a:xfrm>
              <a:off x="1559917" y="1756493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99831065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D089E667-2E0F-47EE-8C78-B53EDBDD4626}"/>
              </a:ext>
            </a:extLst>
          </p:cNvPr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23" name="직사각형 22"/>
          <p:cNvSpPr/>
          <p:nvPr/>
        </p:nvSpPr>
        <p:spPr>
          <a:xfrm>
            <a:off x="1447136" y="3617579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551689" y="3725607"/>
            <a:ext cx="873462" cy="288000"/>
          </a:xfrm>
          <a:prstGeom prst="rect">
            <a:avLst/>
          </a:prstGeom>
          <a:solidFill>
            <a:srgbClr val="C55A1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정답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551687" y="4077696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해설</a:t>
            </a:r>
          </a:p>
        </p:txBody>
      </p:sp>
      <p:sp>
        <p:nvSpPr>
          <p:cNvPr id="26" name="내용 개체 틀 26"/>
          <p:cNvSpPr txBox="1">
            <a:spLocks/>
          </p:cNvSpPr>
          <p:nvPr/>
        </p:nvSpPr>
        <p:spPr bwMode="auto">
          <a:xfrm>
            <a:off x="2484090" y="4078879"/>
            <a:ext cx="4104134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“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12.3”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을 변환하기 위하여 실수형 변환을 하여야 합니다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.</a:t>
            </a:r>
          </a:p>
        </p:txBody>
      </p:sp>
      <p:sp>
        <p:nvSpPr>
          <p:cNvPr id="27" name="내용 개체 틀 26"/>
          <p:cNvSpPr txBox="1">
            <a:spLocks/>
          </p:cNvSpPr>
          <p:nvPr/>
        </p:nvSpPr>
        <p:spPr bwMode="auto">
          <a:xfrm>
            <a:off x="2492041" y="3729694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/>
              <a:defRPr/>
            </a:pPr>
            <a:r>
              <a:rPr kumimoji="0" lang="en-US" altLang="ko-KR" sz="1600" b="1" dirty="0">
                <a:solidFill>
                  <a:srgbClr val="C55A11"/>
                </a:solidFill>
                <a:latin typeface="나눔바른고딕"/>
                <a:ea typeface="나눔바른고딕"/>
              </a:rPr>
              <a:t>1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55A11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번</a:t>
            </a: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rgbClr val="C55A11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41E93CD1-E771-4548-993F-688645AC5A30}"/>
              </a:ext>
            </a:extLst>
          </p:cNvPr>
          <p:cNvSpPr/>
          <p:nvPr/>
        </p:nvSpPr>
        <p:spPr>
          <a:xfrm>
            <a:off x="5175720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4C9EF67-ED15-4104-94C9-166E9853D602}"/>
              </a:ext>
            </a:extLst>
          </p:cNvPr>
          <p:cNvSpPr/>
          <p:nvPr/>
        </p:nvSpPr>
        <p:spPr>
          <a:xfrm>
            <a:off x="5647972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20E2F2A-FB29-4E11-BD8A-1D1EEF9D9F52}"/>
              </a:ext>
            </a:extLst>
          </p:cNvPr>
          <p:cNvSpPr/>
          <p:nvPr/>
        </p:nvSpPr>
        <p:spPr>
          <a:xfrm>
            <a:off x="6120224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AF77A36A-14E2-48BE-995A-51113F8CE2E7}"/>
              </a:ext>
            </a:extLst>
          </p:cNvPr>
          <p:cNvSpPr/>
          <p:nvPr/>
        </p:nvSpPr>
        <p:spPr>
          <a:xfrm>
            <a:off x="4699628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CB0BEC9-6226-4A49-954C-EA701CBD7671}"/>
              </a:ext>
            </a:extLst>
          </p:cNvPr>
          <p:cNvSpPr/>
          <p:nvPr/>
        </p:nvSpPr>
        <p:spPr>
          <a:xfrm>
            <a:off x="4210373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23DE6F8-B201-41FF-BC46-FF62A653311A}"/>
              </a:ext>
            </a:extLst>
          </p:cNvPr>
          <p:cNvSpPr/>
          <p:nvPr/>
        </p:nvSpPr>
        <p:spPr>
          <a:xfrm>
            <a:off x="4221001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00F4D07B-0CEA-49BE-9534-11E2ECCD2D8F}"/>
              </a:ext>
            </a:extLst>
          </p:cNvPr>
          <p:cNvGrpSpPr/>
          <p:nvPr/>
        </p:nvGrpSpPr>
        <p:grpSpPr>
          <a:xfrm>
            <a:off x="2541527" y="2747795"/>
            <a:ext cx="4046697" cy="288001"/>
            <a:chOff x="2541527" y="1912702"/>
            <a:chExt cx="4046697" cy="288001"/>
          </a:xfrm>
        </p:grpSpPr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FA01E8FA-EA27-4B90-A124-E0509AA27AB2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40" name="내용 개체 틀 26">
              <a:extLst>
                <a:ext uri="{FF2B5EF4-FFF2-40B4-BE49-F238E27FC236}">
                  <a16:creationId xmlns:a16="http://schemas.microsoft.com/office/drawing/2014/main" id="{044804DD-09F3-4A7B-B9B6-2DC2DF1C41C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a=float(“12.3”)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60BDDCD1-AC08-4E84-A647-373312EF1C7B}"/>
              </a:ext>
            </a:extLst>
          </p:cNvPr>
          <p:cNvGrpSpPr/>
          <p:nvPr/>
        </p:nvGrpSpPr>
        <p:grpSpPr>
          <a:xfrm>
            <a:off x="2541428" y="1605536"/>
            <a:ext cx="4046697" cy="288001"/>
            <a:chOff x="2541527" y="1912702"/>
            <a:chExt cx="4046697" cy="288001"/>
          </a:xfrm>
        </p:grpSpPr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EAF9AC68-2F6F-40C4-ACAD-022427A2EBF4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53" name="내용 개체 틀 26">
              <a:extLst>
                <a:ext uri="{FF2B5EF4-FFF2-40B4-BE49-F238E27FC236}">
                  <a16:creationId xmlns:a16="http://schemas.microsoft.com/office/drawing/2014/main" id="{CB3C27D4-6280-4272-A380-FDCCDE3B11B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a=int(“12.3”)</a:t>
              </a: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FE9C55E8-EA28-482B-94DD-DAEE45D411CB}"/>
              </a:ext>
            </a:extLst>
          </p:cNvPr>
          <p:cNvGrpSpPr/>
          <p:nvPr/>
        </p:nvGrpSpPr>
        <p:grpSpPr>
          <a:xfrm>
            <a:off x="2541527" y="1988323"/>
            <a:ext cx="4046697" cy="288001"/>
            <a:chOff x="2541527" y="1912702"/>
            <a:chExt cx="4046697" cy="288001"/>
          </a:xfrm>
        </p:grpSpPr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EB47BFAC-2270-41A2-9F0E-53EF563C072D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56" name="내용 개체 틀 26">
              <a:extLst>
                <a:ext uri="{FF2B5EF4-FFF2-40B4-BE49-F238E27FC236}">
                  <a16:creationId xmlns:a16="http://schemas.microsoft.com/office/drawing/2014/main" id="{4D5E83AC-4791-40E3-AEAD-1CDB188EAAE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a=int(“12”)</a:t>
              </a: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E13B0B4D-04B6-4183-BD6F-75AF1635F26D}"/>
              </a:ext>
            </a:extLst>
          </p:cNvPr>
          <p:cNvGrpSpPr/>
          <p:nvPr/>
        </p:nvGrpSpPr>
        <p:grpSpPr>
          <a:xfrm>
            <a:off x="2541527" y="2371110"/>
            <a:ext cx="4046697" cy="288001"/>
            <a:chOff x="2541527" y="1912702"/>
            <a:chExt cx="4046697" cy="288001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4D2A9FDD-AF2F-49B8-B32D-0B59CAC1D2BC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68" name="내용 개체 틀 26">
              <a:extLst>
                <a:ext uri="{FF2B5EF4-FFF2-40B4-BE49-F238E27FC236}">
                  <a16:creationId xmlns:a16="http://schemas.microsoft.com/office/drawing/2014/main" id="{27FCE0FD-9097-452C-A440-05CEBCCF91E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a=float(“12”)</a:t>
              </a:r>
            </a:p>
          </p:txBody>
        </p:sp>
      </p:grpSp>
      <p:pic>
        <p:nvPicPr>
          <p:cNvPr id="69" name="그림 68">
            <a:extLst>
              <a:ext uri="{FF2B5EF4-FFF2-40B4-BE49-F238E27FC236}">
                <a16:creationId xmlns:a16="http://schemas.microsoft.com/office/drawing/2014/main" id="{40BEAEEB-320E-442D-B6FE-8753E4345E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269" y="1535695"/>
            <a:ext cx="290087" cy="285943"/>
          </a:xfrm>
          <a:prstGeom prst="rect">
            <a:avLst/>
          </a:prstGeom>
        </p:spPr>
      </p:pic>
      <p:sp>
        <p:nvSpPr>
          <p:cNvPr id="31" name="내용 개체 틀 26">
            <a:extLst>
              <a:ext uri="{FF2B5EF4-FFF2-40B4-BE49-F238E27FC236}">
                <a16:creationId xmlns:a16="http://schemas.microsoft.com/office/drawing/2014/main" id="{30A2C93E-1BD2-4F12-BCD2-9C131C170C9A}"/>
              </a:ext>
            </a:extLst>
          </p:cNvPr>
          <p:cNvSpPr txBox="1">
            <a:spLocks/>
          </p:cNvSpPr>
          <p:nvPr/>
        </p:nvSpPr>
        <p:spPr bwMode="auto">
          <a:xfrm>
            <a:off x="2451820" y="664260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다음 문자형을 숫자형으로 바꿀 때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/>
            </a:r>
            <a:b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</a:b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잘못 사용된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?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8C824D10-5643-4C6B-868F-E37D84F67C0A}"/>
              </a:ext>
            </a:extLst>
          </p:cNvPr>
          <p:cNvGrpSpPr/>
          <p:nvPr/>
        </p:nvGrpSpPr>
        <p:grpSpPr>
          <a:xfrm>
            <a:off x="1543733" y="487496"/>
            <a:ext cx="5044491" cy="967161"/>
            <a:chOff x="1543733" y="487496"/>
            <a:chExt cx="5044491" cy="1268997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D02151F-27DC-4C60-84AE-A46F29D88004}"/>
                </a:ext>
              </a:extLst>
            </p:cNvPr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Q5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8DC376C7-4634-457B-9F4A-A1A28518843F}"/>
                </a:ext>
              </a:extLst>
            </p:cNvPr>
            <p:cNvCxnSpPr/>
            <p:nvPr/>
          </p:nvCxnSpPr>
          <p:spPr>
            <a:xfrm>
              <a:off x="1559917" y="1756493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80774691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 bwMode="auto">
          <a:xfrm>
            <a:off x="620051" y="883162"/>
            <a:ext cx="5968074" cy="497175"/>
          </a:xfrm>
          <a:prstGeom prst="rect">
            <a:avLst/>
          </a:prstGeom>
          <a:solidFill>
            <a:srgbClr val="E6E6E6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92075" algn="l" defTabSz="1291174" fontAlgn="auto" latinLnBrk="0">
              <a:spcAft>
                <a:spcPts val="0"/>
              </a:spcAft>
            </a:pPr>
            <a:r>
              <a:rPr kumimoji="0" lang="ko-KR" altLang="en-US" sz="2000" b="1" kern="0" dirty="0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대입 연산자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705454" y="1450595"/>
            <a:ext cx="5874838" cy="15542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단순 </a:t>
            </a:r>
            <a:r>
              <a:rPr lang="ko-KR" altLang="en-US" sz="17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대입시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변수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=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값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변수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=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수식의 형태로 사용됨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변수의 값을 집어넣는 순간 변수의 자료형이 결정되며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다시 다른 자료형을 대입 시 자료형이 변경됨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en-US" altLang="ko-KR" sz="17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a,b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=</a:t>
            </a:r>
            <a:r>
              <a:rPr lang="en-US" altLang="ko-KR" sz="17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b,a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</a:t>
            </a:r>
            <a:r>
              <a:rPr lang="en-US" altLang="ko-KR" sz="17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a,b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변수의 값을 서로 바꿀 수 있으며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b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여러 변수의 값을 한번에 대입할 수 있음</a:t>
            </a:r>
          </a:p>
        </p:txBody>
      </p:sp>
    </p:spTree>
    <p:extLst>
      <p:ext uri="{BB962C8B-B14F-4D97-AF65-F5344CB8AC3E}">
        <p14:creationId xmlns:p14="http://schemas.microsoft.com/office/powerpoint/2010/main" val="6737883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 bwMode="auto">
          <a:xfrm>
            <a:off x="620051" y="883162"/>
            <a:ext cx="5968074" cy="497175"/>
          </a:xfrm>
          <a:prstGeom prst="rect">
            <a:avLst/>
          </a:prstGeom>
          <a:solidFill>
            <a:srgbClr val="E6E6E6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92075" algn="l" defTabSz="1291174" fontAlgn="auto" latinLnBrk="0">
              <a:spcAft>
                <a:spcPts val="0"/>
              </a:spcAft>
              <a:defRPr/>
            </a:pPr>
            <a:r>
              <a:rPr kumimoji="0" lang="ko-KR" altLang="en-US" sz="2000" b="1" kern="0" dirty="0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산술 연산자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705454" y="1450595"/>
            <a:ext cx="5874838" cy="23852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사칙연산 순으로 계산</a:t>
            </a:r>
            <a:endParaRPr lang="en-US" altLang="ko-KR" sz="17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54013" indent="-177800" algn="l" defTabSz="1291174" latinLnBrk="0">
              <a:spcBef>
                <a:spcPts val="600"/>
              </a:spcBef>
              <a:buFont typeface="나눔바른고딕" panose="020B0603020101020101" pitchFamily="50" charset="-127"/>
              <a:buChar char="-"/>
              <a:defRPr/>
            </a:pP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(+, -, *, /, **) :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덧셈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뺄셈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곱셈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나눗셈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거듭제곱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정수형 연산자 </a:t>
            </a:r>
            <a:endParaRPr lang="en-US" altLang="ko-KR" sz="17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54013" indent="-177800" algn="l" defTabSz="1291174" latinLnBrk="0">
              <a:spcBef>
                <a:spcPts val="600"/>
              </a:spcBef>
              <a:buFont typeface="나눔바른고딕" panose="020B0603020101020101" pitchFamily="50" charset="-127"/>
              <a:buChar char="-"/>
              <a:defRPr/>
            </a:pP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//(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정수형 나눗셈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), %(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나머지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  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누적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누곱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lang="en-US" altLang="ko-KR" sz="17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54013" indent="-177800" algn="l" defTabSz="1291174" latinLnBrk="0">
              <a:spcBef>
                <a:spcPts val="600"/>
              </a:spcBef>
              <a:buFont typeface="나눔바른고딕" panose="020B0603020101020101" pitchFamily="50" charset="-127"/>
              <a:buChar char="-"/>
              <a:defRPr/>
            </a:pP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a= a+1         a +=a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표시</a:t>
            </a:r>
            <a:endParaRPr lang="en-US" altLang="ko-KR" sz="17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54013" indent="-177800" algn="l" defTabSz="1291174" latinLnBrk="0">
              <a:spcBef>
                <a:spcPts val="600"/>
              </a:spcBef>
              <a:buFont typeface="나눔바른고딕" panose="020B0603020101020101" pitchFamily="50" charset="-127"/>
              <a:buChar char="-"/>
              <a:defRPr/>
            </a:pP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a=a*2         a *= 2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표시</a:t>
            </a: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0A1C5470-F4BD-4E06-AB2D-2DB192879F9B}"/>
              </a:ext>
            </a:extLst>
          </p:cNvPr>
          <p:cNvSpPr/>
          <p:nvPr/>
        </p:nvSpPr>
        <p:spPr bwMode="auto">
          <a:xfrm>
            <a:off x="1931438" y="3200401"/>
            <a:ext cx="195943" cy="205274"/>
          </a:xfrm>
          <a:prstGeom prst="rightArrow">
            <a:avLst/>
          </a:prstGeom>
          <a:solidFill>
            <a:schemeClr val="accent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006666"/>
              </a:buClr>
            </a:pPr>
            <a:endParaRPr lang="ko-KR" altLang="en-US" sz="16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2C3EC6E6-4EAD-423C-B35B-5756EDCF2A43}"/>
              </a:ext>
            </a:extLst>
          </p:cNvPr>
          <p:cNvSpPr/>
          <p:nvPr/>
        </p:nvSpPr>
        <p:spPr bwMode="auto">
          <a:xfrm>
            <a:off x="1838131" y="3518132"/>
            <a:ext cx="195943" cy="205274"/>
          </a:xfrm>
          <a:prstGeom prst="rightArrow">
            <a:avLst/>
          </a:prstGeom>
          <a:solidFill>
            <a:schemeClr val="accent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006666"/>
              </a:buClr>
            </a:pPr>
            <a:endParaRPr lang="ko-KR" altLang="en-US" sz="16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141388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 bwMode="auto">
          <a:xfrm>
            <a:off x="620051" y="883162"/>
            <a:ext cx="5968074" cy="497175"/>
          </a:xfrm>
          <a:prstGeom prst="rect">
            <a:avLst/>
          </a:prstGeom>
          <a:solidFill>
            <a:srgbClr val="E6E6E6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92075" algn="l" defTabSz="1291174" fontAlgn="auto" latinLnBrk="0">
              <a:spcAft>
                <a:spcPts val="0"/>
              </a:spcAft>
              <a:defRPr/>
            </a:pPr>
            <a:r>
              <a:rPr kumimoji="0" lang="ko-KR" altLang="en-US" sz="2000" b="1" kern="0" dirty="0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타입 </a:t>
            </a:r>
            <a:r>
              <a:rPr kumimoji="0" lang="ko-KR" altLang="en-US" sz="2000" b="1" kern="0" dirty="0" err="1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케스팅</a:t>
            </a:r>
            <a:endParaRPr kumimoji="0" lang="ko-KR" altLang="en-US" sz="2000" b="1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705454" y="1450595"/>
            <a:ext cx="5874838" cy="22313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숫자형의 문자형으로 변환할 때는 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str()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함수를 사용함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문자형을 숫자형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정수형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 바꾸는 경우 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int()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함수를 사용함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문자형을 숫자형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실수형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 바꾸는 경우 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float()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함수를 사용함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반올림함수는 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round()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사용함</a:t>
            </a:r>
            <a:endParaRPr lang="en-US" altLang="ko-KR" sz="17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54013" indent="-177800" algn="l" defTabSz="1291174" latinLnBrk="0">
              <a:spcBef>
                <a:spcPts val="600"/>
              </a:spcBef>
              <a:buFont typeface="나눔바른고딕" panose="020B0603020101020101" pitchFamily="50" charset="-127"/>
              <a:buChar char="-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옵션으로 양수는 소수점 이하 해당자리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음수는 소수점 이상 해당자리에서 반올림함</a:t>
            </a:r>
          </a:p>
        </p:txBody>
      </p:sp>
    </p:spTree>
    <p:extLst>
      <p:ext uri="{BB962C8B-B14F-4D97-AF65-F5344CB8AC3E}">
        <p14:creationId xmlns:p14="http://schemas.microsoft.com/office/powerpoint/2010/main" val="127531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단순 대입 연산자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5187AB-FBF8-4834-A666-FBA54666A6DB}"/>
              </a:ext>
            </a:extLst>
          </p:cNvPr>
          <p:cNvSpPr/>
          <p:nvPr/>
        </p:nvSpPr>
        <p:spPr bwMode="auto">
          <a:xfrm>
            <a:off x="1255311" y="1730672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변수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=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값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변수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=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수식의 형태로 사용함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B2E7451B-1CF5-4A7F-88A3-E339D4E43D05}"/>
              </a:ext>
            </a:extLst>
          </p:cNvPr>
          <p:cNvGrpSpPr/>
          <p:nvPr/>
        </p:nvGrpSpPr>
        <p:grpSpPr>
          <a:xfrm>
            <a:off x="719572" y="1730673"/>
            <a:ext cx="507705" cy="497174"/>
            <a:chOff x="593089" y="1058864"/>
            <a:chExt cx="507705" cy="497174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E32F8181-BDF8-4EA4-83F4-A41D3CD433BE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ED77E5D1-253F-4DED-9549-5B4B4CEE33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1443CCD-2E5E-484B-B8BA-9973FD05B274}"/>
              </a:ext>
            </a:extLst>
          </p:cNvPr>
          <p:cNvSpPr/>
          <p:nvPr/>
        </p:nvSpPr>
        <p:spPr bwMode="auto">
          <a:xfrm>
            <a:off x="719222" y="881771"/>
            <a:ext cx="5868903" cy="732091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3240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90488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변수의 값을 집어넣는 형태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1B116EC-7862-4219-816C-10FC6123AD9B}"/>
              </a:ext>
            </a:extLst>
          </p:cNvPr>
          <p:cNvSpPr/>
          <p:nvPr/>
        </p:nvSpPr>
        <p:spPr bwMode="auto">
          <a:xfrm>
            <a:off x="711273" y="707294"/>
            <a:ext cx="2535780" cy="351728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단순 대입 연산자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D5271AAC-7CC9-4DB6-BADB-F13D02F03AA5}"/>
              </a:ext>
            </a:extLst>
          </p:cNvPr>
          <p:cNvSpPr/>
          <p:nvPr/>
        </p:nvSpPr>
        <p:spPr bwMode="auto">
          <a:xfrm>
            <a:off x="1255311" y="2376356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수식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=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변수는 불가능함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9A1FBB24-FAF9-4502-BBCE-9BA124241C8B}"/>
              </a:ext>
            </a:extLst>
          </p:cNvPr>
          <p:cNvGrpSpPr/>
          <p:nvPr/>
        </p:nvGrpSpPr>
        <p:grpSpPr>
          <a:xfrm>
            <a:off x="719572" y="2376357"/>
            <a:ext cx="507705" cy="497174"/>
            <a:chOff x="593089" y="1058864"/>
            <a:chExt cx="507705" cy="497174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39478540-9B2B-43F3-AA8A-8CCF8537E449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3A6088FE-87F7-4E7E-A9E8-DD83B301C6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8673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단순 대입 연산자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56511D6-3061-47A6-8C24-47F46274D783}"/>
              </a:ext>
            </a:extLst>
          </p:cNvPr>
          <p:cNvGrpSpPr/>
          <p:nvPr/>
        </p:nvGrpSpPr>
        <p:grpSpPr>
          <a:xfrm>
            <a:off x="702526" y="700088"/>
            <a:ext cx="5890479" cy="3165392"/>
            <a:chOff x="702526" y="2051169"/>
            <a:chExt cx="5890479" cy="5422150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5BCBBB9C-922F-4DBD-A600-19C22DDB1D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22AD6CD5-0227-4986-BC14-B1EAE810F0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4757638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55D4EBBA-6459-4DFD-AD35-4BF9CA5CC8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7293043"/>
              <a:ext cx="5890479" cy="180276"/>
            </a:xfrm>
            <a:prstGeom prst="rect">
              <a:avLst/>
            </a:prstGeom>
          </p:spPr>
        </p:pic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C9EA258-11E6-44AB-AC7D-275503FDE2A9}"/>
              </a:ext>
            </a:extLst>
          </p:cNvPr>
          <p:cNvSpPr/>
          <p:nvPr/>
        </p:nvSpPr>
        <p:spPr bwMode="auto">
          <a:xfrm>
            <a:off x="702525" y="846311"/>
            <a:ext cx="5753933" cy="2913926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a=3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b=4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c=123+456*6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a,b,c</a:t>
            </a:r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(3, 4, 2859)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a+b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=c</a:t>
            </a:r>
          </a:p>
          <a:p>
            <a:pPr algn="l" latinLnBrk="0"/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SyntaxError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: can't assign to operator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123+456=a</a:t>
            </a:r>
          </a:p>
          <a:p>
            <a:pPr algn="l" latinLnBrk="0"/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SyntaxError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: can't assign to operator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</a:p>
        </p:txBody>
      </p:sp>
    </p:spTree>
    <p:extLst>
      <p:ext uri="{BB962C8B-B14F-4D97-AF65-F5344CB8AC3E}">
        <p14:creationId xmlns:p14="http://schemas.microsoft.com/office/powerpoint/2010/main" val="60070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단순 대입 연산자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613D699-8452-40EE-B917-9E8547005D62}"/>
              </a:ext>
            </a:extLst>
          </p:cNvPr>
          <p:cNvSpPr/>
          <p:nvPr/>
        </p:nvSpPr>
        <p:spPr bwMode="auto">
          <a:xfrm>
            <a:off x="1255311" y="706489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변수의 값을 집어넣는 순간 변수의 자료형이 결정됨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41040D9F-C06B-48DF-9DBC-78A224520FEC}"/>
              </a:ext>
            </a:extLst>
          </p:cNvPr>
          <p:cNvGrpSpPr/>
          <p:nvPr/>
        </p:nvGrpSpPr>
        <p:grpSpPr>
          <a:xfrm>
            <a:off x="719572" y="706490"/>
            <a:ext cx="507705" cy="497174"/>
            <a:chOff x="593089" y="1058864"/>
            <a:chExt cx="507705" cy="497174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F127C60B-F951-43CC-A554-AD79FC1130A2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B3C8CEB0-07AB-476F-BAD8-F87763370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9DC2341-87E1-45F3-B3CA-F8AEF16AB352}"/>
              </a:ext>
            </a:extLst>
          </p:cNvPr>
          <p:cNvSpPr/>
          <p:nvPr/>
        </p:nvSpPr>
        <p:spPr bwMode="auto">
          <a:xfrm>
            <a:off x="1255311" y="1352173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자료형이 결정된 이후 자료형 형태로 사용하여야 함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2F1933E3-FF4B-46A9-BC8E-D9E28D79153E}"/>
              </a:ext>
            </a:extLst>
          </p:cNvPr>
          <p:cNvGrpSpPr/>
          <p:nvPr/>
        </p:nvGrpSpPr>
        <p:grpSpPr>
          <a:xfrm>
            <a:off x="719572" y="1352174"/>
            <a:ext cx="507705" cy="497174"/>
            <a:chOff x="593089" y="1058864"/>
            <a:chExt cx="507705" cy="497174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E796586C-3DB9-4BEF-BB72-74233A06E830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F617C7A0-02E5-4B08-9881-743C7317A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BDEE115-9E05-4E25-B236-0AA8373FD08E}"/>
              </a:ext>
            </a:extLst>
          </p:cNvPr>
          <p:cNvSpPr/>
          <p:nvPr/>
        </p:nvSpPr>
        <p:spPr bwMode="auto">
          <a:xfrm>
            <a:off x="1255311" y="2003333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다시 다른 자료형을 대입 시 자료형이 변경됨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299B2566-70AD-4C19-AF08-8D5A1E8728B8}"/>
              </a:ext>
            </a:extLst>
          </p:cNvPr>
          <p:cNvGrpSpPr/>
          <p:nvPr/>
        </p:nvGrpSpPr>
        <p:grpSpPr>
          <a:xfrm>
            <a:off x="719572" y="2003334"/>
            <a:ext cx="507705" cy="497174"/>
            <a:chOff x="593089" y="1058864"/>
            <a:chExt cx="507705" cy="497174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CF7DC57E-1A43-4F8B-93A1-A5545A0FAAB9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4B2A2A5D-B349-47EE-888D-229326422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27407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1F99AFCC-D082-4392-BB74-FBA521D85B48}"/>
              </a:ext>
            </a:extLst>
          </p:cNvPr>
          <p:cNvGrpSpPr/>
          <p:nvPr/>
        </p:nvGrpSpPr>
        <p:grpSpPr>
          <a:xfrm>
            <a:off x="696711" y="700088"/>
            <a:ext cx="8052002" cy="3406285"/>
            <a:chOff x="696711" y="700088"/>
            <a:chExt cx="8052002" cy="3406285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A4505DB5-9707-4106-A058-BE3B90C68EC0}"/>
                </a:ext>
              </a:extLst>
            </p:cNvPr>
            <p:cNvGrpSpPr/>
            <p:nvPr/>
          </p:nvGrpSpPr>
          <p:grpSpPr>
            <a:xfrm>
              <a:off x="696711" y="700088"/>
              <a:ext cx="8052002" cy="282692"/>
              <a:chOff x="696711" y="700088"/>
              <a:chExt cx="8052002" cy="282692"/>
            </a:xfrm>
          </p:grpSpPr>
          <p:pic>
            <p:nvPicPr>
              <p:cNvPr id="24" name="그림 23">
                <a:extLst>
                  <a:ext uri="{FF2B5EF4-FFF2-40B4-BE49-F238E27FC236}">
                    <a16:creationId xmlns:a16="http://schemas.microsoft.com/office/drawing/2014/main" id="{712270E4-7B0F-46B1-852C-173E7928FF0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4535" r="3208" b="85580"/>
              <a:stretch/>
            </p:blipFill>
            <p:spPr>
              <a:xfrm>
                <a:off x="696711" y="700088"/>
                <a:ext cx="8052001" cy="282692"/>
              </a:xfrm>
              <a:prstGeom prst="rect">
                <a:avLst/>
              </a:prstGeom>
            </p:spPr>
          </p:pic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FFF716C4-8344-479F-A9CE-F70CAE1C085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876" t="4535" r="3208" b="85580"/>
              <a:stretch/>
            </p:blipFill>
            <p:spPr>
              <a:xfrm>
                <a:off x="7496028" y="700088"/>
                <a:ext cx="1252685" cy="282692"/>
              </a:xfrm>
              <a:prstGeom prst="rect">
                <a:avLst/>
              </a:prstGeom>
            </p:spPr>
          </p:pic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490E55EE-1D79-4DAB-BABA-4FFEC25BE51D}"/>
                </a:ext>
              </a:extLst>
            </p:cNvPr>
            <p:cNvGrpSpPr/>
            <p:nvPr/>
          </p:nvGrpSpPr>
          <p:grpSpPr>
            <a:xfrm>
              <a:off x="696711" y="982776"/>
              <a:ext cx="8052002" cy="3119649"/>
              <a:chOff x="696711" y="982776"/>
              <a:chExt cx="8052002" cy="3119649"/>
            </a:xfrm>
          </p:grpSpPr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03DDF403-8BE7-4B9F-A1E3-DC3556818FF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14381" r="3208" b="45879"/>
              <a:stretch/>
            </p:blipFill>
            <p:spPr>
              <a:xfrm>
                <a:off x="696711" y="982777"/>
                <a:ext cx="8052001" cy="3053882"/>
              </a:xfrm>
              <a:prstGeom prst="rect">
                <a:avLst/>
              </a:prstGeom>
            </p:spPr>
          </p:pic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7B761F4F-A9FF-4BDA-AD91-0CBDDC4279C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9683" t="15631" r="3207" b="64920"/>
              <a:stretch/>
            </p:blipFill>
            <p:spPr>
              <a:xfrm>
                <a:off x="8059138" y="982776"/>
                <a:ext cx="689575" cy="3119649"/>
              </a:xfrm>
              <a:prstGeom prst="rect">
                <a:avLst/>
              </a:prstGeom>
            </p:spPr>
          </p:pic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EAA143A9-349F-443D-A93D-BB42953AC379}"/>
                </a:ext>
              </a:extLst>
            </p:cNvPr>
            <p:cNvGrpSpPr/>
            <p:nvPr/>
          </p:nvGrpSpPr>
          <p:grpSpPr>
            <a:xfrm>
              <a:off x="696711" y="3991219"/>
              <a:ext cx="8052002" cy="115154"/>
              <a:chOff x="696711" y="3991219"/>
              <a:chExt cx="8052002" cy="115154"/>
            </a:xfrm>
          </p:grpSpPr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22D64196-9132-49C5-901A-9CAD43E01DF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67202" r="3208" b="29118"/>
              <a:stretch/>
            </p:blipFill>
            <p:spPr>
              <a:xfrm>
                <a:off x="696711" y="4001130"/>
                <a:ext cx="8052001" cy="105243"/>
              </a:xfrm>
              <a:prstGeom prst="rect">
                <a:avLst/>
              </a:prstGeom>
            </p:spPr>
          </p:pic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656F34E2-C0B9-4E3F-9CBA-CBC520FD46D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678" t="67070" r="3208" b="29249"/>
              <a:stretch/>
            </p:blipFill>
            <p:spPr>
              <a:xfrm>
                <a:off x="7961778" y="3991219"/>
                <a:ext cx="786935" cy="111206"/>
              </a:xfrm>
              <a:prstGeom prst="rect">
                <a:avLst/>
              </a:prstGeom>
            </p:spPr>
          </p:pic>
        </p:grpSp>
      </p:grpSp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단순 대입 연산자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CE7920D-4ACD-43F2-9DA7-47FFD9E84254}"/>
              </a:ext>
            </a:extLst>
          </p:cNvPr>
          <p:cNvSpPr/>
          <p:nvPr/>
        </p:nvSpPr>
        <p:spPr bwMode="auto">
          <a:xfrm>
            <a:off x="702525" y="902297"/>
            <a:ext cx="8320177" cy="3053883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a=1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a=a+"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안녕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"  # a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는 수치형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Traceback (most recent call last):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File "&lt;pyshell#12&gt;", line 1, in &lt;module&gt;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 a=a+"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안녕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"  # a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는 수치형</a:t>
            </a:r>
          </a:p>
          <a:p>
            <a:pPr algn="l" latinLnBrk="0"/>
            <a:r>
              <a:rPr lang="en-US" altLang="ko-KR" dirty="0" err="1">
                <a:latin typeface="Consolas" panose="020B0609020204030204" pitchFamily="49" charset="0"/>
                <a:ea typeface="굴림" panose="020B0600000101010101" pitchFamily="50" charset="-127"/>
              </a:rPr>
              <a:t>TypeError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: unsupported operand type(s) for +: 'int' and 'str'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a="</a:t>
            </a:r>
            <a:r>
              <a:rPr lang="en-US" altLang="ko-KR" dirty="0" err="1">
                <a:latin typeface="Consolas" panose="020B0609020204030204" pitchFamily="49" charset="0"/>
                <a:ea typeface="굴림" panose="020B0600000101010101" pitchFamily="50" charset="-127"/>
              </a:rPr>
              <a:t>abc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"  #a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에 다시 문자를 대입하는 순간 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a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는 문자형이 됨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a=a+"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안녕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"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'</a:t>
            </a:r>
            <a:r>
              <a:rPr lang="en-US" altLang="ko-KR" dirty="0" err="1">
                <a:latin typeface="Consolas" panose="020B0609020204030204" pitchFamily="49" charset="0"/>
                <a:ea typeface="굴림" panose="020B0600000101010101" pitchFamily="50" charset="-127"/>
              </a:rPr>
              <a:t>abc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안녕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'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</a:p>
        </p:txBody>
      </p:sp>
    </p:spTree>
    <p:extLst>
      <p:ext uri="{BB962C8B-B14F-4D97-AF65-F5344CB8AC3E}">
        <p14:creationId xmlns:p14="http://schemas.microsoft.com/office/powerpoint/2010/main" val="2453074291"/>
      </p:ext>
    </p:extLst>
  </p:cSld>
  <p:clrMapOvr>
    <a:masterClrMapping/>
  </p:clrMapOvr>
</p:sld>
</file>

<file path=ppt/theme/theme1.xml><?xml version="1.0" encoding="utf-8"?>
<a:theme xmlns:a="http://schemas.openxmlformats.org/drawingml/2006/main" name="2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C1B7FF"/>
          </a:solidFill>
        </a:ln>
        <a:effectLst>
          <a:innerShdw blurRad="25400" dist="12700" dir="14400000">
            <a:prstClr val="black">
              <a:alpha val="74000"/>
            </a:prstClr>
          </a:innerShdw>
        </a:effectLst>
      </a:spPr>
      <a:bodyPr anchor="ctr"/>
      <a:lstStyle>
        <a:defPPr algn="ctr">
          <a:buClr>
            <a:srgbClr val="006666"/>
          </a:buClr>
          <a:defRPr sz="1600" spc="-100" dirty="0">
            <a:solidFill>
              <a:schemeClr val="bg1"/>
            </a:solidFill>
            <a:latin typeface="나눔고딕" pitchFamily="50" charset="-127"/>
            <a:ea typeface="나눔고딕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chemeClr val="accent3">
              <a:lumMod val="6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4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C1B7FF"/>
          </a:solidFill>
        </a:ln>
        <a:effectLst>
          <a:innerShdw blurRad="25400" dist="12700" dir="14400000">
            <a:prstClr val="black">
              <a:alpha val="74000"/>
            </a:prstClr>
          </a:innerShdw>
        </a:effectLst>
      </a:spPr>
      <a:bodyPr anchor="ctr"/>
      <a:lstStyle>
        <a:defPPr algn="ctr">
          <a:buClr>
            <a:srgbClr val="006666"/>
          </a:buClr>
          <a:defRPr sz="1600" spc="-100" dirty="0">
            <a:solidFill>
              <a:schemeClr val="bg1"/>
            </a:solidFill>
            <a:latin typeface="나눔고딕" pitchFamily="50" charset="-127"/>
            <a:ea typeface="나눔고딕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chemeClr val="accent3">
              <a:lumMod val="6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C1B7FF"/>
          </a:solidFill>
        </a:ln>
        <a:effectLst>
          <a:innerShdw blurRad="25400" dist="12700" dir="14400000">
            <a:prstClr val="black">
              <a:alpha val="74000"/>
            </a:prstClr>
          </a:innerShdw>
        </a:effectLst>
      </a:spPr>
      <a:bodyPr anchor="ctr"/>
      <a:lstStyle>
        <a:defPPr algn="ctr">
          <a:buClr>
            <a:srgbClr val="006666"/>
          </a:buClr>
          <a:defRPr sz="1600" spc="-100" dirty="0">
            <a:solidFill>
              <a:schemeClr val="bg1"/>
            </a:solidFill>
            <a:latin typeface="나눔고딕" pitchFamily="50" charset="-127"/>
            <a:ea typeface="나눔고딕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chemeClr val="accent3">
              <a:lumMod val="6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5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C1B7FF"/>
          </a:solidFill>
        </a:ln>
        <a:effectLst>
          <a:innerShdw blurRad="25400" dist="12700" dir="14400000">
            <a:prstClr val="black">
              <a:alpha val="74000"/>
            </a:prstClr>
          </a:innerShdw>
        </a:effectLst>
      </a:spPr>
      <a:bodyPr anchor="ctr"/>
      <a:lstStyle>
        <a:defPPr algn="ctr">
          <a:buClr>
            <a:srgbClr val="006666"/>
          </a:buClr>
          <a:defRPr sz="1600" spc="-100" dirty="0">
            <a:solidFill>
              <a:schemeClr val="bg1"/>
            </a:solidFill>
            <a:latin typeface="나눔고딕" pitchFamily="50" charset="-127"/>
            <a:ea typeface="나눔고딕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chemeClr val="accent3">
              <a:lumMod val="6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17560</TotalTime>
  <Words>2021</Words>
  <Application>Microsoft Office PowerPoint</Application>
  <PresentationFormat>화면 슬라이드 쇼(16:9)</PresentationFormat>
  <Paragraphs>572</Paragraphs>
  <Slides>54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54</vt:i4>
      </vt:variant>
    </vt:vector>
  </HeadingPairs>
  <TitlesOfParts>
    <vt:vector size="66" baseType="lpstr">
      <vt:lpstr>Consolas</vt:lpstr>
      <vt:lpstr>굴림</vt:lpstr>
      <vt:lpstr>Arial</vt:lpstr>
      <vt:lpstr>맑은 고딕</vt:lpstr>
      <vt:lpstr>Wingdings</vt:lpstr>
      <vt:lpstr>나눔고딕</vt:lpstr>
      <vt:lpstr>나눔바른고딕</vt:lpstr>
      <vt:lpstr>나눔명조 ExtraBold</vt:lpstr>
      <vt:lpstr>2_기본 디자인</vt:lpstr>
      <vt:lpstr>4_기본 디자인</vt:lpstr>
      <vt:lpstr>3_기본 디자인</vt:lpstr>
      <vt:lpstr>5_기본 디자인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Samsung Electronics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콘텐츠디자인팀</dc:creator>
  <cp:lastModifiedBy>홍필두</cp:lastModifiedBy>
  <cp:revision>2958</cp:revision>
  <dcterms:created xsi:type="dcterms:W3CDTF">2007-12-21T01:40:26Z</dcterms:created>
  <dcterms:modified xsi:type="dcterms:W3CDTF">2021-04-28T23:38:24Z</dcterms:modified>
</cp:coreProperties>
</file>

<file path=docProps/thumbnail.jpeg>
</file>